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4"/>
  </p:notesMasterIdLst>
  <p:sldIdLst>
    <p:sldId id="277" r:id="rId2"/>
    <p:sldId id="742" r:id="rId3"/>
    <p:sldId id="743" r:id="rId4"/>
    <p:sldId id="744" r:id="rId5"/>
    <p:sldId id="745" r:id="rId6"/>
    <p:sldId id="696" r:id="rId7"/>
    <p:sldId id="697" r:id="rId8"/>
    <p:sldId id="746" r:id="rId9"/>
    <p:sldId id="698" r:id="rId10"/>
    <p:sldId id="699" r:id="rId11"/>
    <p:sldId id="700" r:id="rId12"/>
    <p:sldId id="740" r:id="rId13"/>
    <p:sldId id="741" r:id="rId14"/>
    <p:sldId id="701" r:id="rId15"/>
    <p:sldId id="702" r:id="rId16"/>
    <p:sldId id="703" r:id="rId17"/>
    <p:sldId id="704" r:id="rId18"/>
    <p:sldId id="705" r:id="rId19"/>
    <p:sldId id="706" r:id="rId20"/>
    <p:sldId id="707" r:id="rId21"/>
    <p:sldId id="708" r:id="rId22"/>
    <p:sldId id="709" r:id="rId23"/>
    <p:sldId id="710" r:id="rId24"/>
    <p:sldId id="711" r:id="rId25"/>
    <p:sldId id="712" r:id="rId26"/>
    <p:sldId id="713" r:id="rId27"/>
    <p:sldId id="714" r:id="rId28"/>
    <p:sldId id="715" r:id="rId29"/>
    <p:sldId id="716" r:id="rId30"/>
    <p:sldId id="717" r:id="rId31"/>
    <p:sldId id="718" r:id="rId32"/>
    <p:sldId id="719" r:id="rId33"/>
    <p:sldId id="720" r:id="rId34"/>
    <p:sldId id="721" r:id="rId35"/>
    <p:sldId id="722" r:id="rId36"/>
    <p:sldId id="723" r:id="rId37"/>
    <p:sldId id="724" r:id="rId38"/>
    <p:sldId id="725" r:id="rId39"/>
    <p:sldId id="726" r:id="rId40"/>
    <p:sldId id="727" r:id="rId41"/>
    <p:sldId id="729" r:id="rId42"/>
    <p:sldId id="730" r:id="rId43"/>
    <p:sldId id="731" r:id="rId44"/>
    <p:sldId id="732" r:id="rId45"/>
    <p:sldId id="733" r:id="rId46"/>
    <p:sldId id="734" r:id="rId47"/>
    <p:sldId id="735" r:id="rId48"/>
    <p:sldId id="736" r:id="rId49"/>
    <p:sldId id="680" r:id="rId50"/>
    <p:sldId id="650" r:id="rId51"/>
    <p:sldId id="651" r:id="rId52"/>
    <p:sldId id="73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964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17" autoAdjust="0"/>
    <p:restoredTop sz="56538" autoAdjust="0"/>
  </p:normalViewPr>
  <p:slideViewPr>
    <p:cSldViewPr snapToGrid="0">
      <p:cViewPr varScale="1">
        <p:scale>
          <a:sx n="59" d="100"/>
          <a:sy n="59" d="100"/>
        </p:scale>
        <p:origin x="1944"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3/6/2024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13</a:t>
            </a:fld>
            <a:endParaRPr lang="en-US"/>
          </a:p>
        </p:txBody>
      </p:sp>
    </p:spTree>
    <p:extLst>
      <p:ext uri="{BB962C8B-B14F-4D97-AF65-F5344CB8AC3E}">
        <p14:creationId xmlns:p14="http://schemas.microsoft.com/office/powerpoint/2010/main" val="1763972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9949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2819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9824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4798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1615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21395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4408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1941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0942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1630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9371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3208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WE ARE NOT HAVING THEM RUN THESE SLIDES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372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7021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0873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49</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50</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51</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77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1451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9581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6670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4189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2818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423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334D3C-A7F3-42D4-ADE2-DD797C38948A}"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EAAEE3-92B3-4370-99EF-20B5289B0BCA}"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17D530-23CF-428F-837B-D4943E081A65}"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5E9ECB-04AE-4562-A946-D90B9275840A}"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569A60-06E6-409C-B072-E9C476C65BED}"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8633C2-CE50-4831-9140-9BAB0A3D93A7}"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458C2F-851F-48B9-BCE1-D6888393F36A}"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3D2AA-F1F2-42C5-A027-976CEF9E4690}"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17F95D-8D5C-4A62-A70D-32C79855848F}"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1995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390C45-25F0-43AC-82F7-6B349CC69871}"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929451-4FFA-46D1-ACC8-30BC44836794}" type="datetime1">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6679C1-DF30-4D36-9252-4995D88FF0CC}" type="datetime1">
              <a:rPr lang="en-US" smtClean="0"/>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98296D-A6ED-4382-8CFE-0566851713B7}" type="datetime1">
              <a:rPr lang="en-US" smtClean="0"/>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92F280-740E-40F8-835F-A7E59C20EF24}" type="datetime1">
              <a:rPr lang="en-US" smtClean="0"/>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5687"/>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7509BD-9382-430F-A9F8-2457E74CA230}" type="datetime1">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4CD131-D6B9-4C7B-8AAD-1CAA1FD443DA}" type="datetime1">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7F77DB-E9BB-454E-B125-51A531E29466}" type="datetime1">
              <a:rPr lang="en-US" smtClean="0"/>
              <a:t>3/6/2024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hyperlink" Target="mailto:neurodot-support@wustl.ed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566E1690-EBA0-5A3B-DBE8-897FDF73C57E}"/>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Load a Segmented volume and visualize</a:t>
            </a:r>
          </a:p>
        </p:txBody>
      </p:sp>
      <p:sp>
        <p:nvSpPr>
          <p:cNvPr id="8" name="Rectangle 7"/>
          <p:cNvSpPr/>
          <p:nvPr/>
        </p:nvSpPr>
        <p:spPr>
          <a:xfrm>
            <a:off x="321131" y="1412663"/>
            <a:ext cx="8714195"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[mask,infoT1]=</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LoadVolumetricData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Segmented_MNI152nl_on_MNI111_nifti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(mask,infoT1,p)       </a:t>
            </a:r>
            <a:r>
              <a:rPr kumimoji="0" lang="en-US" sz="1200" b="1" i="0" u="none" strike="noStrike" kern="1200" cap="none" spc="0" normalizeH="0" baseline="0" noProof="0" dirty="0">
                <a:ln>
                  <a:noFill/>
                </a:ln>
                <a:solidFill>
                  <a:srgbClr val="1C721C"/>
                </a:solidFill>
                <a:effectLst/>
                <a:uLnTx/>
                <a:uFillTx/>
                <a:latin typeface="Courier New" panose="02070309020205020404" pitchFamily="49" charset="0"/>
                <a:ea typeface="+mn-ea"/>
                <a:cs typeface="Courier New" panose="02070309020205020404" pitchFamily="49" charset="0"/>
              </a:rPr>
              <a:t>% Visualize the segmented mask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4A021"/>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4A021"/>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Note that </a:t>
            </a:r>
            <a:r>
              <a:rPr kumimoji="0" lang="en-US" b="0" i="0" u="none" strike="noStrike" kern="1200" cap="none" spc="0" normalizeH="0" baseline="0" noProof="0" dirty="0" err="1">
                <a:ln>
                  <a:noFill/>
                </a:ln>
                <a:solidFill>
                  <a:prstClr val="white"/>
                </a:solidFill>
                <a:effectLst/>
                <a:uLnTx/>
                <a:uFillTx/>
                <a:latin typeface="+mj-lt"/>
                <a:ea typeface="+mn-ea"/>
                <a:cs typeface="Arial" panose="020B0604020202020204" pitchFamily="34" charset="0"/>
              </a:rPr>
              <a:t>PlotSlices.m</a:t>
            </a:r>
            <a:r>
              <a:rPr kumimoji="0" lang="en-US" b="0"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sp>
        <p:nvSpPr>
          <p:cNvPr id="11" name="Rectangle 10"/>
          <p:cNvSpPr/>
          <p:nvPr/>
        </p:nvSpPr>
        <p:spPr>
          <a:xfrm>
            <a:off x="9539415" y="3940409"/>
            <a:ext cx="1762021" cy="1954381"/>
          </a:xfrm>
          <a:prstGeom prst="rect">
            <a:avLst/>
          </a:prstGeom>
        </p:spPr>
        <p:txBody>
          <a:bodyPr wrap="non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5 – Scalp</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 – Skull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 – Gray Matter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 – White Matter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 – CSF</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0 - Background</a:t>
            </a:r>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Picture 8">
            <a:extLst>
              <a:ext uri="{FF2B5EF4-FFF2-40B4-BE49-F238E27FC236}">
                <a16:creationId xmlns:a16="http://schemas.microsoft.com/office/drawing/2014/main"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id="{B5E157DB-3720-D427-047E-5145AC180E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0" name="TextBox 9"/>
          <p:cNvSpPr txBox="1"/>
          <p:nvPr/>
        </p:nvSpPr>
        <p:spPr>
          <a:xfrm>
            <a:off x="0" y="1412663"/>
            <a:ext cx="463588" cy="46166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35.</a:t>
            </a:r>
          </a:p>
          <a:p>
            <a:r>
              <a:rPr lang="en-US" sz="1200" b="1" dirty="0">
                <a:latin typeface="Courier New" panose="02070309020205020404" pitchFamily="49" charset="0"/>
                <a:cs typeface="Courier New" panose="02070309020205020404" pitchFamily="49" charset="0"/>
              </a:rPr>
              <a:t>36.</a:t>
            </a:r>
          </a:p>
        </p:txBody>
      </p:sp>
    </p:spTree>
    <p:extLst>
      <p:ext uri="{BB962C8B-B14F-4D97-AF65-F5344CB8AC3E}">
        <p14:creationId xmlns:p14="http://schemas.microsoft.com/office/powerpoint/2010/main" val="1756484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8C043-A653-86D1-0CED-F190BF72E6A1}"/>
              </a:ext>
            </a:extLst>
          </p:cNvPr>
          <p:cNvSpPr txBox="1"/>
          <p:nvPr/>
        </p:nvSpPr>
        <p:spPr>
          <a:xfrm>
            <a:off x="310093" y="729030"/>
            <a:ext cx="6487967" cy="64992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The low-density mesh will be used to efficiently align the optical array to its position on the head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Parameters of note</a:t>
            </a:r>
            <a:endParaRPr lang="en-US" sz="1600" dirty="0">
              <a:solidFill>
                <a:prstClr val="white"/>
              </a:solidFill>
              <a:latin typeface="Trebuchet MS" panose="020B0603020202020204"/>
            </a:endParaRPr>
          </a:p>
          <a:p>
            <a:pPr marL="800100" lvl="1" indent="-342900" defTabSz="457200">
              <a:spcBef>
                <a:spcPts val="1000"/>
              </a:spcBef>
              <a:buClr>
                <a:srgbClr val="90C226"/>
              </a:buClr>
              <a:buSzPct val="80000"/>
              <a:buFont typeface="Wingdings 3" charset="2"/>
              <a:buChar char=""/>
              <a:defRPr/>
            </a:pPr>
            <a:r>
              <a:rPr lang="en-US" sz="1600" dirty="0" err="1">
                <a:solidFill>
                  <a:prstClr val="white"/>
                </a:solidFill>
                <a:cs typeface="Arial" panose="020B0604020202020204" pitchFamily="34" charset="0"/>
              </a:rPr>
              <a:t>facet_distance</a:t>
            </a:r>
            <a:r>
              <a:rPr lang="en-US" sz="1600" dirty="0">
                <a:solidFill>
                  <a:prstClr val="white"/>
                </a:solidFill>
                <a:cs typeface="Arial" panose="020B0604020202020204" pitchFamily="34" charset="0"/>
              </a:rPr>
              <a:t>: error tolerance at boundary for node positions</a:t>
            </a:r>
          </a:p>
          <a:p>
            <a:pPr marL="800100" lvl="1" indent="-342900" defTabSz="457200">
              <a:spcBef>
                <a:spcPts val="1000"/>
              </a:spcBef>
              <a:buClr>
                <a:srgbClr val="90C226"/>
              </a:buClr>
              <a:buSzPct val="80000"/>
              <a:buFont typeface="Wingdings 3" charset="2"/>
              <a:buChar char=""/>
              <a:defRPr/>
            </a:pPr>
            <a:r>
              <a:rPr lang="en-US" sz="1600" dirty="0" err="1">
                <a:solidFill>
                  <a:prstClr val="white"/>
                </a:solidFill>
                <a:cs typeface="Arial" panose="020B0604020202020204" pitchFamily="34" charset="0"/>
              </a:rPr>
              <a:t>facet_size</a:t>
            </a:r>
            <a:r>
              <a:rPr lang="en-US" sz="1600" dirty="0">
                <a:solidFill>
                  <a:prstClr val="white"/>
                </a:solidFill>
                <a:cs typeface="Arial" panose="020B0604020202020204" pitchFamily="34" charset="0"/>
              </a:rPr>
              <a:t>: size of surface triangles</a:t>
            </a:r>
          </a:p>
          <a:p>
            <a:pPr marL="800100" lvl="1" indent="-342900" defTabSz="457200">
              <a:spcBef>
                <a:spcPts val="1000"/>
              </a:spcBef>
              <a:buClr>
                <a:srgbClr val="90C226"/>
              </a:buClr>
              <a:buSzPct val="80000"/>
              <a:buFont typeface="Wingdings 3" charset="2"/>
              <a:buChar char=""/>
              <a:defRPr/>
            </a:pPr>
            <a:r>
              <a:rPr lang="en-US" sz="1600" dirty="0" err="1">
                <a:solidFill>
                  <a:prstClr val="white"/>
                </a:solidFill>
                <a:cs typeface="Arial" panose="020B0604020202020204" pitchFamily="34" charset="0"/>
              </a:rPr>
              <a:t>cell_size</a:t>
            </a:r>
            <a:r>
              <a:rPr lang="en-US" sz="1600" dirty="0">
                <a:solidFill>
                  <a:prstClr val="white"/>
                </a:solidFill>
                <a:cs typeface="Arial" panose="020B0604020202020204" pitchFamily="34" charset="0"/>
              </a:rPr>
              <a:t>: size of internal tetrahedra</a:t>
            </a:r>
          </a:p>
          <a:p>
            <a:pPr marL="1257300" lvl="2" indent="-342900" defTabSz="457200">
              <a:spcBef>
                <a:spcPts val="1000"/>
              </a:spcBef>
              <a:buClr>
                <a:srgbClr val="90C226"/>
              </a:buClr>
              <a:buSzPct val="80000"/>
              <a:buFont typeface="Wingdings 3" charset="2"/>
              <a:buChar char=""/>
              <a:defRPr/>
            </a:pPr>
            <a:r>
              <a:rPr lang="en-US" sz="1400" dirty="0">
                <a:solidFill>
                  <a:prstClr val="white"/>
                </a:solidFill>
                <a:cs typeface="Arial" panose="020B0604020202020204" pitchFamily="34" charset="0"/>
              </a:rPr>
              <a:t>This can be changed to ensure that the total number of nodes in the mesh does not exceed 999,999</a:t>
            </a:r>
          </a:p>
          <a:p>
            <a:pPr marL="800100" lvl="1" indent="-342900" defTabSz="457200">
              <a:spcBef>
                <a:spcPts val="1000"/>
              </a:spcBef>
              <a:buClr>
                <a:srgbClr val="90C226"/>
              </a:buClr>
              <a:buSzPct val="80000"/>
              <a:buFont typeface="Wingdings 3" charset="2"/>
              <a:buChar char=""/>
              <a:defRPr/>
            </a:pPr>
            <a:r>
              <a:rPr lang="en-US" sz="1600" dirty="0">
                <a:solidFill>
                  <a:prstClr val="white"/>
                </a:solidFill>
                <a:cs typeface="Arial" panose="020B0604020202020204" pitchFamily="34" charset="0"/>
              </a:rPr>
              <a:t>Mode: controls density of mesh, 1 for low density, 0 for high density</a:t>
            </a:r>
          </a:p>
          <a:p>
            <a:pPr marL="800100" lvl="1" indent="-342900" defTabSz="457200">
              <a:spcBef>
                <a:spcPts val="1000"/>
              </a:spcBef>
              <a:buClr>
                <a:srgbClr val="90C226"/>
              </a:buClr>
              <a:buSzPct val="80000"/>
              <a:buFont typeface="Wingdings 3" charset="2"/>
              <a:buChar char=""/>
              <a:defRPr/>
            </a:pP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low-density mesh and visualize</a:t>
            </a: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6947924" y="2184470"/>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9078706" y="2246251"/>
            <a:ext cx="3188693" cy="523220"/>
          </a:xfrm>
          <a:prstGeom prst="rect">
            <a:avLst/>
          </a:prstGeom>
        </p:spPr>
        <p:txBody>
          <a:bodyPr wrap="none">
            <a:spAutoFit/>
          </a:bodyPr>
          <a:lstStyle/>
          <a:p>
            <a:pPr lvl="0" algn="ctr">
              <a:defRPr/>
            </a:pPr>
            <a:r>
              <a:rPr lang="en-US" sz="1400" dirty="0">
                <a:solidFill>
                  <a:prstClr val="white"/>
                </a:solidFill>
              </a:rPr>
              <a:t>“coordinate space”</a:t>
            </a:r>
          </a:p>
          <a:p>
            <a:pPr lvl="0" algn="ctr">
              <a:defRPr/>
            </a:pPr>
            <a:r>
              <a:rPr lang="en-US" sz="1400" dirty="0">
                <a:solidFill>
                  <a:prstClr val="white"/>
                </a:solidFill>
              </a:rPr>
              <a:t>The origin is in the center of volume</a:t>
            </a:r>
          </a:p>
        </p:txBody>
      </p:sp>
      <p:sp>
        <p:nvSpPr>
          <p:cNvPr id="36" name="Rectangle 35"/>
          <p:cNvSpPr/>
          <p:nvPr/>
        </p:nvSpPr>
        <p:spPr>
          <a:xfrm>
            <a:off x="10539584" y="4761971"/>
            <a:ext cx="125466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A view inside</a:t>
            </a:r>
          </a:p>
        </p:txBody>
      </p:sp>
      <p:pic>
        <p:nvPicPr>
          <p:cNvPr id="18" name="Picture 17">
            <a:extLst>
              <a:ext uri="{FF2B5EF4-FFF2-40B4-BE49-F238E27FC236}">
                <a16:creationId xmlns:a16="http://schemas.microsoft.com/office/drawing/2014/main" id="{2B1E4B21-BB6A-3C4E-8094-E9E35F3DB08E}"/>
              </a:ext>
            </a:extLst>
          </p:cNvPr>
          <p:cNvPicPr>
            <a:picLocks noChangeAspect="1"/>
          </p:cNvPicPr>
          <p:nvPr/>
        </p:nvPicPr>
        <p:blipFill>
          <a:blip r:embed="rId2"/>
          <a:stretch>
            <a:fillRect/>
          </a:stretch>
        </p:blipFill>
        <p:spPr>
          <a:xfrm>
            <a:off x="6433787" y="2769471"/>
            <a:ext cx="2606628" cy="1911778"/>
          </a:xfrm>
          <a:prstGeom prst="rect">
            <a:avLst/>
          </a:prstGeom>
        </p:spPr>
      </p:pic>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3"/>
          <a:stretch>
            <a:fillRect/>
          </a:stretch>
        </p:blipFill>
        <p:spPr>
          <a:xfrm>
            <a:off x="9436599" y="2769471"/>
            <a:ext cx="2472908" cy="1887122"/>
          </a:xfrm>
          <a:prstGeom prst="rect">
            <a:avLst/>
          </a:prstGeom>
        </p:spPr>
      </p:pic>
      <p:pic>
        <p:nvPicPr>
          <p:cNvPr id="20" name="Picture 19">
            <a:extLst>
              <a:ext uri="{FF2B5EF4-FFF2-40B4-BE49-F238E27FC236}">
                <a16:creationId xmlns:a16="http://schemas.microsoft.com/office/drawing/2014/main" id="{D1791D5A-D2CB-E295-51AB-9DDEF818038E}"/>
              </a:ext>
            </a:extLst>
          </p:cNvPr>
          <p:cNvPicPr>
            <a:picLocks noChangeAspect="1"/>
          </p:cNvPicPr>
          <p:nvPr/>
        </p:nvPicPr>
        <p:blipFill>
          <a:blip r:embed="rId4"/>
          <a:stretch>
            <a:fillRect/>
          </a:stretch>
        </p:blipFill>
        <p:spPr>
          <a:xfrm>
            <a:off x="10135314" y="5069748"/>
            <a:ext cx="2063204" cy="1788252"/>
          </a:xfrm>
          <a:prstGeom prst="rect">
            <a:avLst/>
          </a:prstGeom>
        </p:spPr>
      </p:pic>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2290F426-9352-417F-ED1D-A082373C278D}"/>
              </a:ext>
            </a:extLst>
          </p:cNvPr>
          <p:cNvSpPr txBox="1"/>
          <p:nvPr/>
        </p:nvSpPr>
        <p:spPr>
          <a:xfrm>
            <a:off x="0" y="1762388"/>
            <a:ext cx="463588" cy="230832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43.</a:t>
            </a:r>
          </a:p>
          <a:p>
            <a:r>
              <a:rPr lang="en-US" sz="1200" b="1" dirty="0">
                <a:latin typeface="Courier New" panose="02070309020205020404" pitchFamily="49" charset="0"/>
                <a:cs typeface="Courier New" panose="02070309020205020404" pitchFamily="49" charset="0"/>
              </a:rPr>
              <a:t>44.</a:t>
            </a:r>
          </a:p>
          <a:p>
            <a:r>
              <a:rPr lang="en-US" sz="1200" b="1" dirty="0">
                <a:latin typeface="Courier New" panose="02070309020205020404" pitchFamily="49" charset="0"/>
                <a:cs typeface="Courier New" panose="02070309020205020404" pitchFamily="49" charset="0"/>
              </a:rPr>
              <a:t>45.</a:t>
            </a:r>
          </a:p>
          <a:p>
            <a:r>
              <a:rPr lang="en-US" sz="1200" b="1" dirty="0">
                <a:latin typeface="Courier New" panose="02070309020205020404" pitchFamily="49" charset="0"/>
                <a:cs typeface="Courier New" panose="02070309020205020404" pitchFamily="49" charset="0"/>
              </a:rPr>
              <a:t>46.</a:t>
            </a:r>
          </a:p>
          <a:p>
            <a:r>
              <a:rPr lang="en-US" sz="1200" b="1" dirty="0">
                <a:latin typeface="Courier New" panose="02070309020205020404" pitchFamily="49" charset="0"/>
                <a:cs typeface="Courier New" panose="02070309020205020404" pitchFamily="49" charset="0"/>
              </a:rPr>
              <a:t>47.</a:t>
            </a:r>
          </a:p>
          <a:p>
            <a:r>
              <a:rPr lang="en-US" sz="1200" b="1" dirty="0">
                <a:latin typeface="Courier New" panose="02070309020205020404" pitchFamily="49" charset="0"/>
                <a:cs typeface="Courier New" panose="02070309020205020404" pitchFamily="49" charset="0"/>
              </a:rPr>
              <a:t>48.</a:t>
            </a:r>
          </a:p>
          <a:p>
            <a:r>
              <a:rPr lang="en-US" sz="1200" b="1" dirty="0">
                <a:latin typeface="Courier New" panose="02070309020205020404" pitchFamily="49" charset="0"/>
                <a:cs typeface="Courier New" panose="02070309020205020404" pitchFamily="49" charset="0"/>
              </a:rPr>
              <a:t>49.</a:t>
            </a:r>
          </a:p>
          <a:p>
            <a:r>
              <a:rPr lang="en-US" sz="1200" b="1" dirty="0">
                <a:latin typeface="Courier New" panose="02070309020205020404" pitchFamily="49" charset="0"/>
                <a:cs typeface="Courier New" panose="02070309020205020404" pitchFamily="49" charset="0"/>
              </a:rPr>
              <a:t>50.</a:t>
            </a:r>
          </a:p>
          <a:p>
            <a:r>
              <a:rPr lang="en-US" sz="1200" b="1" dirty="0">
                <a:latin typeface="Courier New" panose="02070309020205020404" pitchFamily="49" charset="0"/>
                <a:cs typeface="Courier New" panose="02070309020205020404" pitchFamily="49" charset="0"/>
              </a:rPr>
              <a:t>51.</a:t>
            </a:r>
          </a:p>
          <a:p>
            <a:r>
              <a:rPr lang="en-US" sz="1200" b="1" dirty="0">
                <a:latin typeface="Courier New" panose="02070309020205020404" pitchFamily="49" charset="0"/>
                <a:cs typeface="Courier New" panose="02070309020205020404" pitchFamily="49" charset="0"/>
              </a:rPr>
              <a:t>52.</a:t>
            </a:r>
          </a:p>
          <a:p>
            <a:r>
              <a:rPr lang="en-US" sz="1200" b="1" dirty="0">
                <a:latin typeface="Courier New" panose="02070309020205020404" pitchFamily="49" charset="0"/>
                <a:cs typeface="Courier New" panose="02070309020205020404" pitchFamily="49" charset="0"/>
              </a:rPr>
              <a:t>53.</a:t>
            </a:r>
          </a:p>
          <a:p>
            <a:endParaRPr lang="en-US" sz="1200" b="1"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7A6A07E1-4F78-5E3A-337D-D55D41FFCDFF}"/>
              </a:ext>
            </a:extLst>
          </p:cNvPr>
          <p:cNvSpPr txBox="1"/>
          <p:nvPr/>
        </p:nvSpPr>
        <p:spPr>
          <a:xfrm>
            <a:off x="8095380" y="5085278"/>
            <a:ext cx="1890070" cy="923330"/>
          </a:xfrm>
          <a:prstGeom prst="rect">
            <a:avLst/>
          </a:prstGeom>
          <a:noFill/>
        </p:spPr>
        <p:txBody>
          <a:bodyPr wrap="square" rtlCol="0">
            <a:spAutoFit/>
          </a:bodyPr>
          <a:lstStyle/>
          <a:p>
            <a:r>
              <a:rPr lang="en-US" dirty="0">
                <a:solidFill>
                  <a:srgbClr val="228B22"/>
                </a:solidFill>
              </a:rPr>
              <a:t>Run lines </a:t>
            </a:r>
            <a:r>
              <a:rPr lang="en-US" b="1" dirty="0">
                <a:solidFill>
                  <a:srgbClr val="228B22"/>
                </a:solidFill>
              </a:rPr>
              <a:t>54-74</a:t>
            </a:r>
            <a:r>
              <a:rPr lang="en-US" dirty="0">
                <a:solidFill>
                  <a:srgbClr val="228B22"/>
                </a:solidFill>
              </a:rPr>
              <a:t> to generate visualizations</a:t>
            </a:r>
          </a:p>
        </p:txBody>
      </p:sp>
    </p:spTree>
    <p:extLst>
      <p:ext uri="{BB962C8B-B14F-4D97-AF65-F5344CB8AC3E}">
        <p14:creationId xmlns:p14="http://schemas.microsoft.com/office/powerpoint/2010/main" val="1784682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8C043-A653-86D1-0CED-F190BF72E6A1}"/>
              </a:ext>
            </a:extLst>
          </p:cNvPr>
          <p:cNvSpPr txBox="1"/>
          <p:nvPr/>
        </p:nvSpPr>
        <p:spPr>
          <a:xfrm>
            <a:off x="310093" y="729030"/>
            <a:ext cx="7718748" cy="52578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solidFill>
                  <a:prstClr val="white"/>
                </a:solidFill>
                <a:latin typeface="+mj-lt"/>
                <a:cs typeface="Arial" panose="020B0604020202020204" pitchFamily="34" charset="0"/>
              </a:rPr>
              <a:t>Depending on your starting volume, the low-density mesh generation process will differ</a:t>
            </a:r>
            <a:endParaRPr kumimoji="0" lang="en-US" b="1" i="0" u="none" strike="noStrike" kern="1200" cap="none" spc="0" normalizeH="0" baseline="0" noProof="0" dirty="0">
              <a:ln>
                <a:noFill/>
              </a:ln>
              <a:solidFill>
                <a:prstClr val="white"/>
              </a:solidFill>
              <a:effectLst/>
              <a:uLnTx/>
              <a:uFillTx/>
              <a:latin typeface="+mj-lt"/>
              <a:cs typeface="Arial" panose="020B0604020202020204" pitchFamily="34" charset="0"/>
            </a:endParaRPr>
          </a:p>
          <a:p>
            <a:pPr marL="342900"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Atlas based mesh (what this tutorial does)</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Set </a:t>
            </a:r>
            <a:r>
              <a:rPr lang="en-US" dirty="0" err="1">
                <a:solidFill>
                  <a:srgbClr val="FF0000"/>
                </a:solidFill>
                <a:latin typeface="+mj-lt"/>
              </a:rPr>
              <a:t>param.Offset</a:t>
            </a:r>
            <a:r>
              <a:rPr lang="en-US" dirty="0">
                <a:solidFill>
                  <a:srgbClr val="FF0000"/>
                </a:solidFill>
                <a:latin typeface="+mj-lt"/>
              </a:rPr>
              <a:t> = [0,0,0];</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Then use </a:t>
            </a:r>
            <a:r>
              <a:rPr lang="en-US" dirty="0" err="1">
                <a:solidFill>
                  <a:srgbClr val="FF0000"/>
                </a:solidFill>
                <a:latin typeface="+mj-lt"/>
              </a:rPr>
              <a:t>change_space_coordinates</a:t>
            </a:r>
            <a:r>
              <a:rPr lang="en-US" dirty="0">
                <a:solidFill>
                  <a:srgbClr val="FF0000"/>
                </a:solidFill>
                <a:latin typeface="+mj-lt"/>
              </a:rPr>
              <a:t>()</a:t>
            </a:r>
          </a:p>
          <a:p>
            <a:pPr marL="342900"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Subject specific based mesh</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Set </a:t>
            </a:r>
            <a:r>
              <a:rPr lang="en-US" dirty="0" err="1">
                <a:solidFill>
                  <a:srgbClr val="FF0000"/>
                </a:solidFill>
                <a:latin typeface="+mj-lt"/>
              </a:rPr>
              <a:t>param.Offset</a:t>
            </a:r>
            <a:r>
              <a:rPr lang="en-US" dirty="0">
                <a:solidFill>
                  <a:srgbClr val="FF0000"/>
                </a:solidFill>
                <a:latin typeface="+mj-lt"/>
              </a:rPr>
              <a:t> = InfoT1.center; </a:t>
            </a:r>
            <a:r>
              <a:rPr lang="en-US" dirty="0">
                <a:latin typeface="+mj-lt"/>
              </a:rPr>
              <a:t>(that’s it)</a:t>
            </a:r>
            <a:endParaRPr lang="en-US" dirty="0">
              <a:solidFill>
                <a:prstClr val="white">
                  <a:lumMod val="75000"/>
                  <a:lumOff val="25000"/>
                </a:prstClr>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meshLD.nodes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change_space_coords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(meshLD.nodes,infoT1,'coord’);</a:t>
            </a:r>
            <a:endParaRPr kumimoji="0" lang="en-US" sz="1200" b="0" i="0" u="none" strike="noStrike" kern="1200" cap="none" spc="0" normalizeH="0" baseline="0" noProof="0" dirty="0">
              <a:ln>
                <a:noFill/>
              </a:ln>
              <a:solidFill>
                <a:srgbClr val="FF0000"/>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noProof="0" dirty="0">
                <a:solidFill>
                  <a:srgbClr val="FF0000"/>
                </a:solidFill>
                <a:latin typeface="Trebuchet MS" panose="020B0603020202020204"/>
              </a:rPr>
              <a:t>Atlas vs Subject Specific LD Mesh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459618"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617035"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436923"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617035"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436923"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8028841" y="5634814"/>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7530131" y="3394720"/>
            <a:ext cx="2154424" cy="738664"/>
          </a:xfrm>
          <a:prstGeom prst="rect">
            <a:avLst/>
          </a:prstGeom>
        </p:spPr>
        <p:txBody>
          <a:bodyPr wrap="square">
            <a:spAutoFit/>
          </a:bodyPr>
          <a:lstStyle/>
          <a:p>
            <a:pPr lvl="0" algn="ctr">
              <a:defRPr/>
            </a:pPr>
            <a:r>
              <a:rPr lang="en-US" sz="1400" dirty="0">
                <a:solidFill>
                  <a:prstClr val="white"/>
                </a:solidFill>
              </a:rPr>
              <a:t>“coordinate space”</a:t>
            </a:r>
          </a:p>
          <a:p>
            <a:pPr lvl="0" algn="ctr">
              <a:defRPr/>
            </a:pPr>
            <a:r>
              <a:rPr lang="en-US" sz="1400" dirty="0">
                <a:solidFill>
                  <a:prstClr val="white"/>
                </a:solidFill>
              </a:rPr>
              <a:t>The origin is in the center of volume</a:t>
            </a:r>
          </a:p>
        </p:txBody>
      </p:sp>
      <p:pic>
        <p:nvPicPr>
          <p:cNvPr id="18" name="Picture 17">
            <a:extLst>
              <a:ext uri="{FF2B5EF4-FFF2-40B4-BE49-F238E27FC236}">
                <a16:creationId xmlns:a16="http://schemas.microsoft.com/office/drawing/2014/main" id="{2B1E4B21-BB6A-3C4E-8094-E9E35F3DB08E}"/>
              </a:ext>
            </a:extLst>
          </p:cNvPr>
          <p:cNvPicPr>
            <a:picLocks noChangeAspect="1"/>
          </p:cNvPicPr>
          <p:nvPr/>
        </p:nvPicPr>
        <p:blipFill>
          <a:blip r:embed="rId2"/>
          <a:stretch>
            <a:fillRect/>
          </a:stretch>
        </p:blipFill>
        <p:spPr>
          <a:xfrm>
            <a:off x="9436599" y="4940535"/>
            <a:ext cx="2606628" cy="1911778"/>
          </a:xfrm>
          <a:prstGeom prst="rect">
            <a:avLst/>
          </a:prstGeom>
        </p:spPr>
      </p:pic>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3"/>
          <a:stretch>
            <a:fillRect/>
          </a:stretch>
        </p:blipFill>
        <p:spPr>
          <a:xfrm>
            <a:off x="9436598" y="2769470"/>
            <a:ext cx="2606627" cy="1989165"/>
          </a:xfrm>
          <a:prstGeom prst="rect">
            <a:avLst/>
          </a:prstGeom>
        </p:spPr>
      </p:pic>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75099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8C043-A653-86D1-0CED-F190BF72E6A1}"/>
              </a:ext>
            </a:extLst>
          </p:cNvPr>
          <p:cNvSpPr txBox="1"/>
          <p:nvPr/>
        </p:nvSpPr>
        <p:spPr>
          <a:xfrm>
            <a:off x="310093" y="729030"/>
            <a:ext cx="7718748" cy="3734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mj-lt"/>
                <a:cs typeface="Arial" panose="020B0604020202020204" pitchFamily="34" charset="0"/>
              </a:rPr>
              <a:t>Make sure your mesh is in the same space as your volume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mj-lt"/>
              </a:rPr>
              <a:t>In </a:t>
            </a:r>
            <a:r>
              <a:rPr kumimoji="0" lang="en-US" b="0" i="0" u="none" strike="noStrike" kern="1200" cap="none" spc="0" normalizeH="0" baseline="0" noProof="0" dirty="0" err="1">
                <a:ln>
                  <a:noFill/>
                </a:ln>
                <a:solidFill>
                  <a:prstClr val="white">
                    <a:lumMod val="75000"/>
                    <a:lumOff val="25000"/>
                  </a:prstClr>
                </a:solidFill>
                <a:effectLst/>
                <a:uLnTx/>
                <a:uFillTx/>
                <a:latin typeface="+mj-lt"/>
              </a:rPr>
              <a:t>PlotSlices</a:t>
            </a:r>
            <a:r>
              <a:rPr kumimoji="0" lang="en-US" b="0" i="0" u="none" strike="noStrike" kern="1200" cap="none" spc="0" normalizeH="0" baseline="0" noProof="0" dirty="0">
                <a:ln>
                  <a:noFill/>
                </a:ln>
                <a:solidFill>
                  <a:prstClr val="white">
                    <a:lumMod val="75000"/>
                    <a:lumOff val="25000"/>
                  </a:prstClr>
                </a:solidFill>
                <a:effectLst/>
                <a:uLnTx/>
                <a:uFillTx/>
                <a:latin typeface="+mj-lt"/>
              </a:rPr>
              <a:t>, place crosshairs at the tip of the nose</a:t>
            </a:r>
          </a:p>
          <a:p>
            <a:pPr marL="800100" lvl="1" indent="-342900" defTabSz="457200">
              <a:spcBef>
                <a:spcPts val="1000"/>
              </a:spcBef>
              <a:buClr>
                <a:srgbClr val="90C226"/>
              </a:buClr>
              <a:buSzPct val="80000"/>
              <a:buFont typeface="Wingdings 3" charset="2"/>
              <a:buChar char=""/>
              <a:defRPr/>
            </a:pPr>
            <a:r>
              <a:rPr lang="en-US" sz="1600" dirty="0">
                <a:solidFill>
                  <a:prstClr val="white">
                    <a:lumMod val="75000"/>
                    <a:lumOff val="25000"/>
                  </a:prstClr>
                </a:solidFill>
                <a:latin typeface="+mj-lt"/>
              </a:rPr>
              <a:t>Note the X, Y, and Z coordinates for those slices</a:t>
            </a:r>
            <a:endParaRPr lang="en-US" sz="1100" dirty="0">
              <a:solidFill>
                <a:srgbClr val="FF0000"/>
              </a:solidFill>
              <a:latin typeface="+mj-lt"/>
            </a:endParaRPr>
          </a:p>
          <a:p>
            <a:pPr marL="342900" indent="-342900" defTabSz="457200">
              <a:spcBef>
                <a:spcPts val="1000"/>
              </a:spcBef>
              <a:buClr>
                <a:srgbClr val="90C226"/>
              </a:buClr>
              <a:buSzPct val="80000"/>
              <a:buFont typeface="Wingdings 3" charset="2"/>
              <a:buChar char=""/>
              <a:defRPr/>
            </a:pPr>
            <a:r>
              <a:rPr kumimoji="0" lang="en-US" b="0" i="0" u="none" strike="noStrike" kern="1200" cap="none" spc="0" normalizeH="0" baseline="0" noProof="0" dirty="0">
                <a:ln>
                  <a:noFill/>
                </a:ln>
                <a:effectLst/>
                <a:uLnTx/>
                <a:uFillTx/>
                <a:latin typeface="+mj-lt"/>
              </a:rPr>
              <a:t>Generate LD mesh with your chosen parameters</a:t>
            </a:r>
          </a:p>
          <a:p>
            <a:pPr marL="800100" lvl="1" indent="-342900" defTabSz="457200">
              <a:spcBef>
                <a:spcPts val="1000"/>
              </a:spcBef>
              <a:buClr>
                <a:srgbClr val="90C226"/>
              </a:buClr>
              <a:buSzPct val="80000"/>
              <a:buFont typeface="Wingdings 3" charset="2"/>
              <a:buChar char=""/>
              <a:defRPr/>
            </a:pPr>
            <a:r>
              <a:rPr lang="en-US" sz="1600" dirty="0" err="1">
                <a:latin typeface="+mj-lt"/>
              </a:rPr>
              <a:t>Param.Offset</a:t>
            </a:r>
            <a:r>
              <a:rPr lang="en-US" sz="1600" dirty="0">
                <a:latin typeface="+mj-lt"/>
              </a:rPr>
              <a:t> = [0,0,0]; or </a:t>
            </a:r>
            <a:r>
              <a:rPr lang="en-US" sz="1600" dirty="0" err="1">
                <a:latin typeface="+mj-lt"/>
              </a:rPr>
              <a:t>Param.Offset</a:t>
            </a:r>
            <a:r>
              <a:rPr lang="en-US" sz="1600" dirty="0">
                <a:latin typeface="+mj-lt"/>
              </a:rPr>
              <a:t> = infoT1;</a:t>
            </a:r>
          </a:p>
          <a:p>
            <a:pPr marL="800100" lvl="1" indent="-342900" defTabSz="457200">
              <a:spcBef>
                <a:spcPts val="1000"/>
              </a:spcBef>
              <a:buClr>
                <a:srgbClr val="90C226"/>
              </a:buClr>
              <a:buSzPct val="80000"/>
              <a:buFont typeface="Wingdings 3" charset="2"/>
              <a:buChar char=""/>
              <a:defRPr/>
            </a:pPr>
            <a:r>
              <a:rPr lang="en-US" sz="1600" dirty="0">
                <a:latin typeface="+mj-lt"/>
              </a:rPr>
              <a:t>Use c</a:t>
            </a:r>
            <a:r>
              <a:rPr kumimoji="0" lang="en-US" sz="1600" b="0" i="0" u="none" strike="noStrike" kern="1200" cap="none" spc="0" normalizeH="0" baseline="0" noProof="0" dirty="0" err="1">
                <a:ln>
                  <a:noFill/>
                </a:ln>
                <a:effectLst/>
                <a:uLnTx/>
                <a:uFillTx/>
                <a:latin typeface="+mj-lt"/>
              </a:rPr>
              <a:t>hange_space_coordinates</a:t>
            </a:r>
            <a:r>
              <a:rPr kumimoji="0" lang="en-US" sz="1600" b="0" i="0" u="none" strike="noStrike" kern="1200" cap="none" spc="0" normalizeH="0" baseline="0" noProof="0" dirty="0">
                <a:ln>
                  <a:noFill/>
                </a:ln>
                <a:effectLst/>
                <a:uLnTx/>
                <a:uFillTx/>
                <a:latin typeface="+mj-lt"/>
              </a:rPr>
              <a:t>() or don’t use it</a:t>
            </a:r>
          </a:p>
          <a:p>
            <a:pPr marL="342900" indent="-342900" defTabSz="457200">
              <a:spcBef>
                <a:spcPts val="1000"/>
              </a:spcBef>
              <a:buClr>
                <a:srgbClr val="90C226"/>
              </a:buClr>
              <a:buSzPct val="80000"/>
              <a:buFont typeface="Wingdings 3" charset="2"/>
              <a:buChar char=""/>
              <a:defRPr/>
            </a:pPr>
            <a:r>
              <a:rPr lang="en-US" dirty="0">
                <a:latin typeface="+mj-lt"/>
              </a:rPr>
              <a:t>In atlas figure, click on the tip of the nose of the mesh</a:t>
            </a:r>
          </a:p>
          <a:p>
            <a:pPr marL="800100" lvl="1" indent="-342900" defTabSz="4572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effectLst/>
                <a:uLnTx/>
                <a:uFillTx/>
                <a:latin typeface="+mj-lt"/>
              </a:rPr>
              <a:t>Note the X, Y, and Z coordinates for those slices</a:t>
            </a:r>
          </a:p>
          <a:p>
            <a:pPr marL="342900" indent="-342900" defTabSz="457200">
              <a:spcBef>
                <a:spcPts val="1000"/>
              </a:spcBef>
              <a:buClr>
                <a:srgbClr val="90C226"/>
              </a:buClr>
              <a:buSzPct val="80000"/>
              <a:buFont typeface="Wingdings 3" charset="2"/>
              <a:buChar char=""/>
              <a:defRPr/>
            </a:pPr>
            <a:r>
              <a:rPr lang="en-US" dirty="0">
                <a:latin typeface="+mj-lt"/>
              </a:rPr>
              <a:t>Repeat the above 2 steps, with different parameters if the X, Y, Z coordinates are not similar</a:t>
            </a:r>
            <a:endParaRPr kumimoji="0" lang="en-US" b="0" i="0" u="none" strike="noStrike" kern="1200" cap="none" spc="0" normalizeH="0" baseline="0" noProof="0" dirty="0">
              <a:ln>
                <a:noFill/>
              </a:ln>
              <a:effectLst/>
              <a:uLnTx/>
              <a:uFillTx/>
              <a:latin typeface="+mj-lt"/>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Validating LD Mesh</a:t>
            </a:r>
            <a:r>
              <a:rPr kumimoji="0" lang="en-US" sz="3600" b="0" i="0" u="none" strike="noStrike" kern="1200" cap="none" spc="0" normalizeH="0" noProof="0" dirty="0">
                <a:ln>
                  <a:noFill/>
                </a:ln>
                <a:solidFill>
                  <a:srgbClr val="FF0000"/>
                </a:solidFill>
                <a:effectLst/>
                <a:uLnTx/>
                <a:uFillTx/>
                <a:latin typeface="Trebuchet MS" panose="020B0603020202020204"/>
                <a:ea typeface="+mj-ea"/>
                <a:cs typeface="+mj-cs"/>
              </a:rPr>
              <a:t>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E24C0116-D1F0-BAA6-E524-F4C1C3BEFF52}"/>
              </a:ext>
            </a:extLst>
          </p:cNvPr>
          <p:cNvPicPr>
            <a:picLocks noChangeAspect="1"/>
          </p:cNvPicPr>
          <p:nvPr/>
        </p:nvPicPr>
        <p:blipFill>
          <a:blip r:embed="rId3"/>
          <a:stretch>
            <a:fillRect/>
          </a:stretch>
        </p:blipFill>
        <p:spPr>
          <a:xfrm>
            <a:off x="310093" y="4678829"/>
            <a:ext cx="5888080" cy="2150361"/>
          </a:xfrm>
          <a:prstGeom prst="rect">
            <a:avLst/>
          </a:prstGeom>
        </p:spPr>
      </p:pic>
      <p:pic>
        <p:nvPicPr>
          <p:cNvPr id="7" name="Picture 6">
            <a:extLst>
              <a:ext uri="{FF2B5EF4-FFF2-40B4-BE49-F238E27FC236}">
                <a16:creationId xmlns:a16="http://schemas.microsoft.com/office/drawing/2014/main" id="{76641825-6F9F-62D1-42E8-F40BE176C1B4}"/>
              </a:ext>
            </a:extLst>
          </p:cNvPr>
          <p:cNvPicPr>
            <a:picLocks noChangeAspect="1"/>
          </p:cNvPicPr>
          <p:nvPr/>
        </p:nvPicPr>
        <p:blipFill>
          <a:blip r:embed="rId4"/>
          <a:stretch>
            <a:fillRect/>
          </a:stretch>
        </p:blipFill>
        <p:spPr>
          <a:xfrm>
            <a:off x="9831777" y="2296093"/>
            <a:ext cx="2360223" cy="2265814"/>
          </a:xfrm>
          <a:prstGeom prst="rect">
            <a:avLst/>
          </a:prstGeom>
        </p:spPr>
      </p:pic>
      <p:pic>
        <p:nvPicPr>
          <p:cNvPr id="9" name="Picture 8">
            <a:extLst>
              <a:ext uri="{FF2B5EF4-FFF2-40B4-BE49-F238E27FC236}">
                <a16:creationId xmlns:a16="http://schemas.microsoft.com/office/drawing/2014/main" id="{B5553814-D040-14CA-B610-7AA0EA8D97D6}"/>
              </a:ext>
            </a:extLst>
          </p:cNvPr>
          <p:cNvPicPr>
            <a:picLocks noChangeAspect="1"/>
          </p:cNvPicPr>
          <p:nvPr/>
        </p:nvPicPr>
        <p:blipFill>
          <a:blip r:embed="rId5"/>
          <a:stretch>
            <a:fillRect/>
          </a:stretch>
        </p:blipFill>
        <p:spPr>
          <a:xfrm>
            <a:off x="9831777" y="4592185"/>
            <a:ext cx="2360223" cy="2265814"/>
          </a:xfrm>
          <a:prstGeom prst="rect">
            <a:avLst/>
          </a:prstGeom>
        </p:spPr>
      </p:pic>
      <p:sp>
        <p:nvSpPr>
          <p:cNvPr id="10" name="TextBox 9">
            <a:extLst>
              <a:ext uri="{FF2B5EF4-FFF2-40B4-BE49-F238E27FC236}">
                <a16:creationId xmlns:a16="http://schemas.microsoft.com/office/drawing/2014/main" id="{6AB649C2-3B7D-E613-988E-4457BBE5F532}"/>
              </a:ext>
            </a:extLst>
          </p:cNvPr>
          <p:cNvSpPr txBox="1"/>
          <p:nvPr/>
        </p:nvSpPr>
        <p:spPr>
          <a:xfrm>
            <a:off x="8279854" y="3013788"/>
            <a:ext cx="1521121"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No CSC</a:t>
            </a:r>
          </a:p>
        </p:txBody>
      </p:sp>
      <p:sp>
        <p:nvSpPr>
          <p:cNvPr id="12" name="TextBox 11">
            <a:extLst>
              <a:ext uri="{FF2B5EF4-FFF2-40B4-BE49-F238E27FC236}">
                <a16:creationId xmlns:a16="http://schemas.microsoft.com/office/drawing/2014/main" id="{B64F6F7B-C405-6083-0820-9BE0D424D00F}"/>
              </a:ext>
            </a:extLst>
          </p:cNvPr>
          <p:cNvSpPr txBox="1"/>
          <p:nvPr/>
        </p:nvSpPr>
        <p:spPr>
          <a:xfrm>
            <a:off x="8302549" y="5196503"/>
            <a:ext cx="1521122"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CSC</a:t>
            </a:r>
          </a:p>
        </p:txBody>
      </p:sp>
      <p:sp>
        <p:nvSpPr>
          <p:cNvPr id="14" name="Rectangle 13">
            <a:extLst>
              <a:ext uri="{FF2B5EF4-FFF2-40B4-BE49-F238E27FC236}">
                <a16:creationId xmlns:a16="http://schemas.microsoft.com/office/drawing/2014/main" id="{F1872303-2200-5481-679B-15C9466C1CF2}"/>
              </a:ext>
            </a:extLst>
          </p:cNvPr>
          <p:cNvSpPr/>
          <p:nvPr/>
        </p:nvSpPr>
        <p:spPr>
          <a:xfrm>
            <a:off x="11042842" y="6267888"/>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11C3C26-9AB2-9F90-BDC6-FF12659256C6}"/>
              </a:ext>
            </a:extLst>
          </p:cNvPr>
          <p:cNvSpPr/>
          <p:nvPr/>
        </p:nvSpPr>
        <p:spPr>
          <a:xfrm>
            <a:off x="11045950" y="3947674"/>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2B16BC9-FDAB-75D1-3FC8-C830B587D815}"/>
              </a:ext>
            </a:extLst>
          </p:cNvPr>
          <p:cNvSpPr txBox="1"/>
          <p:nvPr/>
        </p:nvSpPr>
        <p:spPr>
          <a:xfrm>
            <a:off x="6198173" y="4637789"/>
            <a:ext cx="1683025" cy="1200329"/>
          </a:xfrm>
          <a:prstGeom prst="rect">
            <a:avLst/>
          </a:prstGeom>
          <a:noFill/>
        </p:spPr>
        <p:txBody>
          <a:bodyPr wrap="none" rtlCol="0">
            <a:spAutoFit/>
          </a:bodyPr>
          <a:lstStyle/>
          <a:p>
            <a:r>
              <a:rPr lang="en-US" dirty="0"/>
              <a:t>Volume </a:t>
            </a:r>
            <a:r>
              <a:rPr lang="en-US" dirty="0" err="1"/>
              <a:t>coords</a:t>
            </a:r>
            <a:endParaRPr lang="en-US" dirty="0"/>
          </a:p>
          <a:p>
            <a:r>
              <a:rPr lang="en-US" dirty="0"/>
              <a:t>X = -1</a:t>
            </a:r>
          </a:p>
          <a:p>
            <a:r>
              <a:rPr lang="en-US" dirty="0"/>
              <a:t>Y = 83</a:t>
            </a:r>
          </a:p>
          <a:p>
            <a:r>
              <a:rPr lang="en-US" dirty="0"/>
              <a:t>Z = -63</a:t>
            </a:r>
          </a:p>
        </p:txBody>
      </p:sp>
      <p:sp>
        <p:nvSpPr>
          <p:cNvPr id="17" name="Rectangle 16">
            <a:extLst>
              <a:ext uri="{FF2B5EF4-FFF2-40B4-BE49-F238E27FC236}">
                <a16:creationId xmlns:a16="http://schemas.microsoft.com/office/drawing/2014/main" id="{2E718A26-7AEA-705D-AA59-A65ABCD7A152}"/>
              </a:ext>
            </a:extLst>
          </p:cNvPr>
          <p:cNvSpPr/>
          <p:nvPr/>
        </p:nvSpPr>
        <p:spPr>
          <a:xfrm>
            <a:off x="6198173" y="4945224"/>
            <a:ext cx="837109" cy="892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DA7867EF-B317-33D1-DFAF-C54E34081F6C}"/>
              </a:ext>
            </a:extLst>
          </p:cNvPr>
          <p:cNvCxnSpPr/>
          <p:nvPr/>
        </p:nvCxnSpPr>
        <p:spPr>
          <a:xfrm flipV="1">
            <a:off x="7035282" y="4105469"/>
            <a:ext cx="4007560" cy="10910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72424B-6677-ADDD-A7E2-B479ABFB023B}"/>
              </a:ext>
            </a:extLst>
          </p:cNvPr>
          <p:cNvCxnSpPr>
            <a:cxnSpLocks/>
            <a:stCxn id="16" idx="2"/>
            <a:endCxn id="14" idx="1"/>
          </p:cNvCxnSpPr>
          <p:nvPr/>
        </p:nvCxnSpPr>
        <p:spPr>
          <a:xfrm>
            <a:off x="7039686" y="5838118"/>
            <a:ext cx="4003156" cy="6047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C2A8417-C95F-63BF-DB24-52BA02A7B0C5}"/>
              </a:ext>
            </a:extLst>
          </p:cNvPr>
          <p:cNvSpPr txBox="1"/>
          <p:nvPr/>
        </p:nvSpPr>
        <p:spPr>
          <a:xfrm>
            <a:off x="10612882" y="5295810"/>
            <a:ext cx="1575513" cy="923330"/>
          </a:xfrm>
          <a:prstGeom prst="rect">
            <a:avLst/>
          </a:prstGeom>
          <a:noFill/>
        </p:spPr>
        <p:txBody>
          <a:bodyPr wrap="square" rtlCol="0">
            <a:spAutoFit/>
          </a:bodyPr>
          <a:lstStyle/>
          <a:p>
            <a:r>
              <a:rPr lang="en-US" dirty="0" err="1"/>
              <a:t>Coords</a:t>
            </a:r>
            <a:r>
              <a:rPr lang="en-US" dirty="0"/>
              <a:t> are similar to volume!</a:t>
            </a:r>
          </a:p>
        </p:txBody>
      </p:sp>
    </p:spTree>
    <p:extLst>
      <p:ext uri="{BB962C8B-B14F-4D97-AF65-F5344CB8AC3E}">
        <p14:creationId xmlns:p14="http://schemas.microsoft.com/office/powerpoint/2010/main" val="628239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0593" y="729024"/>
            <a:ext cx="9080735" cy="41242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Load in a Pad file for a grid design of interest, here we use the AdultV24x28 array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AdultV24x28</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load(['Pad_',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Pad 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=cat(1,info.optodes.spos3,info.optodes.dpos3);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Ns=size(info.optodes.spos3,1);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=size(info.optodes.dpos3,1);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rad=info;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=cat(1,repmat([1,0,0],Ns,1),</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repmat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([0,0,1],Nd,1));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 = [1 0.4 0.6];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%pink for 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(Ns+1,:) = [0.3010, 0.7450, 0.9330];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%light blue for 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paramsFoci.radius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 2;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%set radius of spheres to 2</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white"/>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white"/>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Note: This Pad file is a starting point and may not align with the mesh right away. </a:t>
            </a: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Place the optodes on the LD mesh</a:t>
            </a:r>
          </a:p>
        </p:txBody>
      </p:sp>
      <p:sp>
        <p:nvSpPr>
          <p:cNvPr id="15" name="Rounded Rectangle 14"/>
          <p:cNvSpPr/>
          <p:nvPr/>
        </p:nvSpPr>
        <p:spPr>
          <a:xfrm>
            <a:off x="9062408" y="30546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a:cxnSpLocks/>
          </p:cNvCxnSpPr>
          <p:nvPr/>
        </p:nvCxnSpPr>
        <p:spPr>
          <a:xfrm>
            <a:off x="10219825" y="7290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4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1" name="Straight Arrow Connector 20"/>
          <p:cNvCxnSpPr>
            <a:cxnSpLocks/>
          </p:cNvCxnSpPr>
          <p:nvPr/>
        </p:nvCxnSpPr>
        <p:spPr>
          <a:xfrm>
            <a:off x="10219825" y="15111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3" name="Straight Arrow Connector 22"/>
          <p:cNvCxnSpPr>
            <a:cxnSpLocks/>
          </p:cNvCxnSpPr>
          <p:nvPr/>
        </p:nvCxnSpPr>
        <p:spPr>
          <a:xfrm>
            <a:off x="10219825" y="228360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29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 name="Slide Number Placeholder 1">
            <a:extLst>
              <a:ext uri="{FF2B5EF4-FFF2-40B4-BE49-F238E27FC236}">
                <a16:creationId xmlns:a16="http://schemas.microsoft.com/office/drawing/2014/main" id="{F2971056-A094-811C-02D9-48E7DDD336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8" name="TextBox 17"/>
          <p:cNvSpPr txBox="1"/>
          <p:nvPr/>
        </p:nvSpPr>
        <p:spPr>
          <a:xfrm>
            <a:off x="59410" y="1208578"/>
            <a:ext cx="463588"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80.</a:t>
            </a:r>
          </a:p>
          <a:p>
            <a:r>
              <a:rPr lang="en-US" sz="1200" b="1" dirty="0">
                <a:latin typeface="Courier New" panose="02070309020205020404" pitchFamily="49" charset="0"/>
                <a:cs typeface="Courier New" panose="02070309020205020404" pitchFamily="49" charset="0"/>
              </a:rPr>
              <a:t>81.</a:t>
            </a:r>
          </a:p>
          <a:p>
            <a:r>
              <a:rPr lang="en-US" sz="1200" b="1" dirty="0">
                <a:latin typeface="Courier New" panose="02070309020205020404" pitchFamily="49" charset="0"/>
                <a:cs typeface="Courier New" panose="02070309020205020404" pitchFamily="49" charset="0"/>
              </a:rPr>
              <a:t>82.</a:t>
            </a:r>
          </a:p>
          <a:p>
            <a:r>
              <a:rPr lang="en-US" sz="1200" b="1" dirty="0">
                <a:latin typeface="Courier New" panose="02070309020205020404" pitchFamily="49" charset="0"/>
                <a:cs typeface="Courier New" panose="02070309020205020404" pitchFamily="49" charset="0"/>
              </a:rPr>
              <a:t>83.</a:t>
            </a:r>
          </a:p>
          <a:p>
            <a:r>
              <a:rPr lang="en-US" sz="1200" b="1" dirty="0">
                <a:latin typeface="Courier New" panose="02070309020205020404" pitchFamily="49" charset="0"/>
                <a:cs typeface="Courier New" panose="02070309020205020404" pitchFamily="49" charset="0"/>
              </a:rPr>
              <a:t>84.</a:t>
            </a:r>
          </a:p>
          <a:p>
            <a:r>
              <a:rPr lang="en-US" sz="1200" b="1" dirty="0">
                <a:latin typeface="Courier New" panose="02070309020205020404" pitchFamily="49" charset="0"/>
                <a:cs typeface="Courier New" panose="02070309020205020404" pitchFamily="49" charset="0"/>
              </a:rPr>
              <a:t>85.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87.</a:t>
            </a:r>
          </a:p>
          <a:p>
            <a:r>
              <a:rPr lang="en-US" sz="1200" b="1" dirty="0">
                <a:latin typeface="Courier New" panose="02070309020205020404" pitchFamily="49" charset="0"/>
                <a:cs typeface="Courier New" panose="02070309020205020404" pitchFamily="49" charset="0"/>
              </a:rPr>
              <a:t>88.</a:t>
            </a:r>
          </a:p>
          <a:p>
            <a:r>
              <a:rPr lang="en-US" sz="1200" b="1" dirty="0">
                <a:latin typeface="Courier New" panose="02070309020205020404" pitchFamily="49" charset="0"/>
                <a:cs typeface="Courier New" panose="02070309020205020404" pitchFamily="49" charset="0"/>
              </a:rPr>
              <a:t>89.</a:t>
            </a:r>
          </a:p>
          <a:p>
            <a:r>
              <a:rPr lang="en-US" sz="1200" b="1" dirty="0">
                <a:latin typeface="Courier New" panose="02070309020205020404" pitchFamily="49" charset="0"/>
                <a:cs typeface="Courier New" panose="02070309020205020404" pitchFamily="49" charset="0"/>
              </a:rPr>
              <a:t>90.</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93.</a:t>
            </a:r>
          </a:p>
          <a:p>
            <a:r>
              <a:rPr lang="en-US" sz="1200" b="1" dirty="0">
                <a:latin typeface="Courier New" panose="02070309020205020404" pitchFamily="49" charset="0"/>
                <a:cs typeface="Courier New" panose="02070309020205020404" pitchFamily="49" charset="0"/>
              </a:rPr>
              <a:t>94.</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98.</a:t>
            </a:r>
          </a:p>
          <a:p>
            <a:r>
              <a:rPr lang="en-US" sz="1200" b="1" dirty="0">
                <a:latin typeface="Courier New" panose="02070309020205020404" pitchFamily="49" charset="0"/>
                <a:cs typeface="Courier New" panose="02070309020205020404" pitchFamily="49" charset="0"/>
              </a:rPr>
              <a:t>99.</a:t>
            </a:r>
          </a:p>
        </p:txBody>
      </p:sp>
      <p:pic>
        <p:nvPicPr>
          <p:cNvPr id="5" name="Picture 4">
            <a:extLst>
              <a:ext uri="{FF2B5EF4-FFF2-40B4-BE49-F238E27FC236}">
                <a16:creationId xmlns:a16="http://schemas.microsoft.com/office/drawing/2014/main" id="{2A0170FF-A89B-47A1-9941-71182AFCD33A}"/>
              </a:ext>
            </a:extLst>
          </p:cNvPr>
          <p:cNvPicPr>
            <a:picLocks noChangeAspect="1"/>
          </p:cNvPicPr>
          <p:nvPr/>
        </p:nvPicPr>
        <p:blipFill>
          <a:blip r:embed="rId2"/>
          <a:stretch>
            <a:fillRect/>
          </a:stretch>
        </p:blipFill>
        <p:spPr>
          <a:xfrm>
            <a:off x="8664220" y="3177664"/>
            <a:ext cx="3552825" cy="3695700"/>
          </a:xfrm>
          <a:prstGeom prst="rect">
            <a:avLst/>
          </a:prstGeom>
        </p:spPr>
      </p:pic>
      <p:cxnSp>
        <p:nvCxnSpPr>
          <p:cNvPr id="7" name="Straight Arrow Connector 6">
            <a:extLst>
              <a:ext uri="{FF2B5EF4-FFF2-40B4-BE49-F238E27FC236}">
                <a16:creationId xmlns:a16="http://schemas.microsoft.com/office/drawing/2014/main" id="{A68E3305-5CA4-AC12-9917-F66D067434E1}"/>
              </a:ext>
            </a:extLst>
          </p:cNvPr>
          <p:cNvCxnSpPr>
            <a:cxnSpLocks/>
          </p:cNvCxnSpPr>
          <p:nvPr/>
        </p:nvCxnSpPr>
        <p:spPr>
          <a:xfrm flipV="1">
            <a:off x="8238565" y="4440233"/>
            <a:ext cx="1242763" cy="203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BDBF267-8B80-AF4A-5F40-34E35EC0F7B9}"/>
              </a:ext>
            </a:extLst>
          </p:cNvPr>
          <p:cNvPicPr>
            <a:picLocks noChangeAspect="1"/>
          </p:cNvPicPr>
          <p:nvPr/>
        </p:nvPicPr>
        <p:blipFill>
          <a:blip r:embed="rId3"/>
          <a:stretch>
            <a:fillRect/>
          </a:stretch>
        </p:blipFill>
        <p:spPr>
          <a:xfrm>
            <a:off x="4543118" y="4868194"/>
            <a:ext cx="3165854" cy="1990205"/>
          </a:xfrm>
          <a:prstGeom prst="rect">
            <a:avLst/>
          </a:prstGeom>
        </p:spPr>
      </p:pic>
      <p:sp>
        <p:nvSpPr>
          <p:cNvPr id="3" name="TextBox 2"/>
          <p:cNvSpPr txBox="1"/>
          <p:nvPr/>
        </p:nvSpPr>
        <p:spPr>
          <a:xfrm>
            <a:off x="400593" y="3406097"/>
            <a:ext cx="4740400" cy="461665"/>
          </a:xfrm>
          <a:prstGeom prst="rect">
            <a:avLst/>
          </a:prstGeom>
          <a:noFill/>
        </p:spPr>
        <p:txBody>
          <a:bodyPr wrap="none" rtlCol="0">
            <a:spAutoFit/>
          </a:bodyPr>
          <a:lstStyle/>
          <a:p>
            <a:pPr lvl="0">
              <a:defRPr/>
            </a:pPr>
            <a:r>
              <a:rPr lang="en-US" sz="1200" b="1" dirty="0">
                <a:solidFill>
                  <a:prstClr val="white"/>
                </a:solidFill>
                <a:latin typeface="Courier New" panose="02070309020205020404" pitchFamily="49" charset="0"/>
                <a:cs typeface="Courier New" panose="02070309020205020404" pitchFamily="49" charset="0"/>
              </a:rPr>
              <a:t>Draw_Foci_191203(</a:t>
            </a:r>
            <a:r>
              <a:rPr lang="en-US" sz="1200" b="1" dirty="0" err="1">
                <a:solidFill>
                  <a:prstClr val="white"/>
                </a:solidFill>
                <a:latin typeface="Courier New" panose="02070309020205020404" pitchFamily="49" charset="0"/>
                <a:cs typeface="Courier New" panose="02070309020205020404" pitchFamily="49" charset="0"/>
              </a:rPr>
              <a:t>tpos</a:t>
            </a:r>
            <a:r>
              <a:rPr lang="en-US" sz="1200" b="1" dirty="0">
                <a:solidFill>
                  <a:prstClr val="white"/>
                </a:solidFill>
                <a:latin typeface="Courier New" panose="02070309020205020404" pitchFamily="49" charset="0"/>
                <a:cs typeface="Courier New" panose="02070309020205020404" pitchFamily="49" charset="0"/>
              </a:rPr>
              <a:t>, </a:t>
            </a:r>
            <a:r>
              <a:rPr lang="en-US" sz="1200" b="1" dirty="0" err="1">
                <a:solidFill>
                  <a:prstClr val="white"/>
                </a:solidFill>
                <a:latin typeface="Courier New" panose="02070309020205020404" pitchFamily="49" charset="0"/>
                <a:cs typeface="Courier New" panose="02070309020205020404" pitchFamily="49" charset="0"/>
              </a:rPr>
              <a:t>paramsFoci</a:t>
            </a:r>
            <a:r>
              <a:rPr lang="en-US" sz="1200" b="1" dirty="0">
                <a:solidFill>
                  <a:prstClr val="white"/>
                </a:solidFill>
                <a:latin typeface="Courier New" panose="02070309020205020404" pitchFamily="49" charset="0"/>
                <a:cs typeface="Courier New" panose="02070309020205020404" pitchFamily="49" charset="0"/>
              </a:rPr>
              <a:t>);view([-40,30])</a:t>
            </a:r>
          </a:p>
          <a:p>
            <a:pPr lvl="0">
              <a:defRPr/>
            </a:pPr>
            <a:r>
              <a:rPr lang="en-US" sz="1200" b="1" dirty="0" err="1">
                <a:solidFill>
                  <a:prstClr val="white"/>
                </a:solidFill>
                <a:latin typeface="Courier New" panose="02070309020205020404" pitchFamily="49" charset="0"/>
                <a:cs typeface="Courier New" panose="02070309020205020404" pitchFamily="49" charset="0"/>
              </a:rPr>
              <a:t>PlotCap</a:t>
            </a:r>
            <a:r>
              <a:rPr lang="en-US" sz="1200" b="1" dirty="0">
                <a:solidFill>
                  <a:prstClr val="white"/>
                </a:solidFill>
                <a:latin typeface="Courier New" panose="02070309020205020404" pitchFamily="49" charset="0"/>
                <a:cs typeface="Courier New" panose="02070309020205020404" pitchFamily="49" charset="0"/>
              </a:rPr>
              <a:t>(info)</a:t>
            </a:r>
          </a:p>
        </p:txBody>
      </p:sp>
      <p:sp>
        <p:nvSpPr>
          <p:cNvPr id="6" name="TextBox 5"/>
          <p:cNvSpPr txBox="1"/>
          <p:nvPr/>
        </p:nvSpPr>
        <p:spPr>
          <a:xfrm>
            <a:off x="400593" y="3957817"/>
            <a:ext cx="5949064" cy="461665"/>
          </a:xfrm>
          <a:prstGeom prst="rect">
            <a:avLst/>
          </a:prstGeom>
          <a:noFill/>
        </p:spPr>
        <p:txBody>
          <a:bodyPr wrap="none" rtlCol="0">
            <a:spAutoFit/>
          </a:bodyPr>
          <a:lstStyle/>
          <a:p>
            <a:pPr lvl="0">
              <a:defRPr/>
            </a:pPr>
            <a:r>
              <a:rPr lang="en-US" sz="1200" b="1" dirty="0" err="1">
                <a:solidFill>
                  <a:prstClr val="white"/>
                </a:solidFill>
                <a:latin typeface="Courier New" panose="02070309020205020404" pitchFamily="49" charset="0"/>
                <a:cs typeface="Courier New" panose="02070309020205020404" pitchFamily="49" charset="0"/>
              </a:rPr>
              <a:t>PlotMeshSurface</a:t>
            </a:r>
            <a:r>
              <a:rPr lang="en-US" sz="1200" b="1" dirty="0">
                <a:solidFill>
                  <a:prstClr val="white"/>
                </a:solidFill>
                <a:latin typeface="Courier New" panose="02070309020205020404" pitchFamily="49" charset="0"/>
                <a:cs typeface="Courier New" panose="02070309020205020404" pitchFamily="49" charset="0"/>
              </a:rPr>
              <a:t>(</a:t>
            </a:r>
            <a:r>
              <a:rPr lang="en-US" sz="1200" b="1" dirty="0" err="1">
                <a:solidFill>
                  <a:prstClr val="white"/>
                </a:solidFill>
                <a:latin typeface="Courier New" panose="02070309020205020404" pitchFamily="49" charset="0"/>
                <a:cs typeface="Courier New" panose="02070309020205020404" pitchFamily="49" charset="0"/>
              </a:rPr>
              <a:t>meshLD,pM</a:t>
            </a:r>
            <a:r>
              <a:rPr lang="en-US" sz="1200" b="1" dirty="0">
                <a:solidFill>
                  <a:prstClr val="white"/>
                </a:solidFill>
                <a:latin typeface="Courier New" panose="02070309020205020404" pitchFamily="49" charset="0"/>
                <a:cs typeface="Courier New" panose="02070309020205020404" pitchFamily="49" charset="0"/>
              </a:rPr>
              <a:t>);Draw_Foci_191203(</a:t>
            </a:r>
            <a:r>
              <a:rPr lang="en-US" sz="1200" b="1" dirty="0" err="1">
                <a:solidFill>
                  <a:prstClr val="white"/>
                </a:solidFill>
                <a:latin typeface="Courier New" panose="02070309020205020404" pitchFamily="49" charset="0"/>
                <a:cs typeface="Courier New" panose="02070309020205020404" pitchFamily="49" charset="0"/>
              </a:rPr>
              <a:t>tpos</a:t>
            </a:r>
            <a:r>
              <a:rPr lang="en-US" sz="1200" b="1" dirty="0">
                <a:solidFill>
                  <a:prstClr val="white"/>
                </a:solidFill>
                <a:latin typeface="Courier New" panose="02070309020205020404" pitchFamily="49" charset="0"/>
                <a:cs typeface="Courier New" panose="02070309020205020404" pitchFamily="49" charset="0"/>
              </a:rPr>
              <a:t>, </a:t>
            </a:r>
            <a:r>
              <a:rPr lang="en-US" sz="1200" b="1" dirty="0" err="1">
                <a:solidFill>
                  <a:prstClr val="white"/>
                </a:solidFill>
                <a:latin typeface="Courier New" panose="02070309020205020404" pitchFamily="49" charset="0"/>
                <a:cs typeface="Courier New" panose="02070309020205020404" pitchFamily="49" charset="0"/>
              </a:rPr>
              <a:t>paramsFoci</a:t>
            </a:r>
            <a:r>
              <a:rPr lang="en-US" sz="1200" b="1" dirty="0">
                <a:solidFill>
                  <a:prstClr val="white"/>
                </a:solidFill>
                <a:latin typeface="Courier New" panose="02070309020205020404" pitchFamily="49" charset="0"/>
                <a:cs typeface="Courier New" panose="02070309020205020404" pitchFamily="49" charset="0"/>
              </a:rPr>
              <a:t>);</a:t>
            </a:r>
          </a:p>
          <a:p>
            <a:pPr lvl="0">
              <a:defRPr/>
            </a:pPr>
            <a:r>
              <a:rPr lang="en-US" sz="1200" b="1" dirty="0">
                <a:solidFill>
                  <a:prstClr val="white"/>
                </a:solidFill>
                <a:latin typeface="Courier New" panose="02070309020205020404" pitchFamily="49" charset="0"/>
                <a:cs typeface="Courier New" panose="02070309020205020404" pitchFamily="49" charset="0"/>
              </a:rPr>
              <a:t>view([0,90])</a:t>
            </a:r>
          </a:p>
        </p:txBody>
      </p:sp>
      <p:pic>
        <p:nvPicPr>
          <p:cNvPr id="8" name="Picture 7"/>
          <p:cNvPicPr>
            <a:picLocks noChangeAspect="1"/>
          </p:cNvPicPr>
          <p:nvPr/>
        </p:nvPicPr>
        <p:blipFill>
          <a:blip r:embed="rId4"/>
          <a:stretch>
            <a:fillRect/>
          </a:stretch>
        </p:blipFill>
        <p:spPr>
          <a:xfrm>
            <a:off x="0" y="4851285"/>
            <a:ext cx="4132729" cy="2007114"/>
          </a:xfrm>
          <a:prstGeom prst="rect">
            <a:avLst/>
          </a:prstGeom>
        </p:spPr>
      </p:pic>
    </p:spTree>
    <p:extLst>
      <p:ext uri="{BB962C8B-B14F-4D97-AF65-F5344CB8AC3E}">
        <p14:creationId xmlns:p14="http://schemas.microsoft.com/office/powerpoint/2010/main" val="278469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34C4316-109C-7310-415B-362B25EA05A7}"/>
              </a:ext>
            </a:extLst>
          </p:cNvPr>
          <p:cNvSpPr txBox="1">
            <a:spLocks/>
          </p:cNvSpPr>
          <p:nvPr/>
        </p:nvSpPr>
        <p:spPr>
          <a:xfrm>
            <a:off x="-1" y="4119"/>
            <a:ext cx="10559333" cy="65310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AlignMe</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Functionality</a:t>
            </a:r>
          </a:p>
        </p:txBody>
      </p:sp>
      <p:sp>
        <p:nvSpPr>
          <p:cNvPr id="2" name="Slide Number Placeholder 1">
            <a:extLst>
              <a:ext uri="{FF2B5EF4-FFF2-40B4-BE49-F238E27FC236}">
                <a16:creationId xmlns:a16="http://schemas.microsoft.com/office/drawing/2014/main" id="{5BB3799E-0AAB-FF60-13C2-880FE3C234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9" name="Picture 8">
            <a:extLst>
              <a:ext uri="{FF2B5EF4-FFF2-40B4-BE49-F238E27FC236}">
                <a16:creationId xmlns:a16="http://schemas.microsoft.com/office/drawing/2014/main" id="{7877849F-4C36-41F0-F257-78970D6EE6D8}"/>
              </a:ext>
            </a:extLst>
          </p:cNvPr>
          <p:cNvPicPr>
            <a:picLocks noChangeAspect="1"/>
          </p:cNvPicPr>
          <p:nvPr/>
        </p:nvPicPr>
        <p:blipFill>
          <a:blip r:embed="rId2"/>
          <a:stretch>
            <a:fillRect/>
          </a:stretch>
        </p:blipFill>
        <p:spPr>
          <a:xfrm>
            <a:off x="5484943" y="688195"/>
            <a:ext cx="6595959" cy="3452326"/>
          </a:xfrm>
          <a:prstGeom prst="rect">
            <a:avLst/>
          </a:prstGeom>
        </p:spPr>
      </p:pic>
      <p:sp>
        <p:nvSpPr>
          <p:cNvPr id="6" name="Rectangle 5">
            <a:extLst>
              <a:ext uri="{FF2B5EF4-FFF2-40B4-BE49-F238E27FC236}">
                <a16:creationId xmlns:a16="http://schemas.microsoft.com/office/drawing/2014/main" id="{2111DC13-63D9-5564-9E98-992441733188}"/>
              </a:ext>
            </a:extLst>
          </p:cNvPr>
          <p:cNvSpPr/>
          <p:nvPr/>
        </p:nvSpPr>
        <p:spPr>
          <a:xfrm>
            <a:off x="5748527" y="1462473"/>
            <a:ext cx="1296955" cy="724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B15FA2B7-EDAE-F6D7-18A9-DE74CE2B53B4}"/>
              </a:ext>
            </a:extLst>
          </p:cNvPr>
          <p:cNvSpPr/>
          <p:nvPr/>
        </p:nvSpPr>
        <p:spPr>
          <a:xfrm>
            <a:off x="10003286" y="1197513"/>
            <a:ext cx="2006081" cy="2444620"/>
          </a:xfrm>
          <a:prstGeom prst="rect">
            <a:avLst/>
          </a:prstGeom>
          <a:noFill/>
          <a:ln w="28575">
            <a:solidFill>
              <a:srgbClr val="228B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8B22"/>
              </a:solidFill>
              <a:effectLst/>
              <a:uLnTx/>
              <a:uFillTx/>
              <a:latin typeface="Trebuchet MS" panose="020B0603020202020204"/>
              <a:ea typeface="+mn-ea"/>
              <a:cs typeface="+mn-cs"/>
            </a:endParaRPr>
          </a:p>
        </p:txBody>
      </p:sp>
      <p:sp>
        <p:nvSpPr>
          <p:cNvPr id="4" name="Content Placeholder 8">
            <a:extLst>
              <a:ext uri="{FF2B5EF4-FFF2-40B4-BE49-F238E27FC236}">
                <a16:creationId xmlns:a16="http://schemas.microsoft.com/office/drawing/2014/main" id="{D3947B0D-C045-A48A-45E5-4488C3F11683}"/>
              </a:ext>
            </a:extLst>
          </p:cNvPr>
          <p:cNvSpPr txBox="1">
            <a:spLocks/>
          </p:cNvSpPr>
          <p:nvPr/>
        </p:nvSpPr>
        <p:spPr>
          <a:xfrm>
            <a:off x="162851" y="829907"/>
            <a:ext cx="5030446" cy="6023974"/>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err="1">
                <a:latin typeface="+mj-lt"/>
                <a:cs typeface="Arial" panose="020B0604020202020204" pitchFamily="34" charset="0"/>
              </a:rPr>
              <a:t>AlignMe</a:t>
            </a:r>
            <a:r>
              <a:rPr lang="en-US" b="1" dirty="0">
                <a:latin typeface="+mj-lt"/>
                <a:cs typeface="Arial" panose="020B0604020202020204" pitchFamily="34" charset="0"/>
              </a:rPr>
              <a:t> allows for the user to scale the mesh to participant specific space by using</a:t>
            </a:r>
          </a:p>
          <a:p>
            <a:pPr lvl="1"/>
            <a:r>
              <a:rPr lang="en-US" b="1" dirty="0">
                <a:solidFill>
                  <a:srgbClr val="FF0000"/>
                </a:solidFill>
                <a:latin typeface="+mj-lt"/>
                <a:cs typeface="Arial" panose="020B0604020202020204" pitchFamily="34" charset="0"/>
              </a:rPr>
              <a:t>Participant Head Circumference</a:t>
            </a:r>
          </a:p>
          <a:p>
            <a:pPr lvl="1"/>
            <a:r>
              <a:rPr lang="en-US" b="1" dirty="0">
                <a:solidFill>
                  <a:srgbClr val="FF0000"/>
                </a:solidFill>
                <a:latin typeface="+mj-lt"/>
                <a:cs typeface="Arial" panose="020B0604020202020204" pitchFamily="34" charset="0"/>
              </a:rPr>
              <a:t>Participant Z line distance (nasion to inion)</a:t>
            </a:r>
          </a:p>
          <a:p>
            <a:r>
              <a:rPr lang="en-US" b="1" dirty="0">
                <a:latin typeface="+mj-lt"/>
                <a:cs typeface="Arial" panose="020B0604020202020204" pitchFamily="34" charset="0"/>
              </a:rPr>
              <a:t>These are contained within the Atlas Scaling box</a:t>
            </a:r>
          </a:p>
          <a:p>
            <a:endParaRPr lang="en-US" b="1" dirty="0">
              <a:latin typeface="+mj-lt"/>
              <a:cs typeface="Arial" panose="020B0604020202020204" pitchFamily="34" charset="0"/>
            </a:endParaRPr>
          </a:p>
          <a:p>
            <a:r>
              <a:rPr lang="en-US" b="1" dirty="0">
                <a:latin typeface="+mj-lt"/>
                <a:cs typeface="Arial" panose="020B0604020202020204" pitchFamily="34" charset="0"/>
              </a:rPr>
              <a:t>Additionally, to facilitate easier alignment for participant specific situations, photos of the </a:t>
            </a:r>
            <a:r>
              <a:rPr lang="en-US" b="1" dirty="0" err="1">
                <a:latin typeface="+mj-lt"/>
                <a:cs typeface="Arial" panose="020B0604020202020204" pitchFamily="34" charset="0"/>
              </a:rPr>
              <a:t>capfit</a:t>
            </a:r>
            <a:r>
              <a:rPr lang="en-US" b="1" dirty="0">
                <a:latin typeface="+mj-lt"/>
                <a:cs typeface="Arial" panose="020B0604020202020204" pitchFamily="34" charset="0"/>
              </a:rPr>
              <a:t> can be utilized, and will show up where the Brain Light Lab logo is located on the GUI</a:t>
            </a:r>
          </a:p>
          <a:p>
            <a:pPr lvl="1"/>
            <a:r>
              <a:rPr lang="en-US" b="1" dirty="0">
                <a:solidFill>
                  <a:srgbClr val="228B22"/>
                </a:solidFill>
                <a:latin typeface="+mj-lt"/>
                <a:cs typeface="Arial" panose="020B0604020202020204" pitchFamily="34" charset="0"/>
              </a:rPr>
              <a:t>Rotate CW, Rotate CCW: rotates photo</a:t>
            </a:r>
          </a:p>
          <a:p>
            <a:pPr lvl="1"/>
            <a:r>
              <a:rPr lang="en-US" b="1" dirty="0">
                <a:solidFill>
                  <a:srgbClr val="228B22"/>
                </a:solidFill>
                <a:latin typeface="+mj-lt"/>
                <a:cs typeface="Arial" panose="020B0604020202020204" pitchFamily="34" charset="0"/>
              </a:rPr>
              <a:t>Previous, Next: scroll through available photos</a:t>
            </a:r>
          </a:p>
          <a:p>
            <a:endParaRPr lang="en-US" b="1" dirty="0">
              <a:latin typeface="+mj-lt"/>
              <a:cs typeface="Arial" panose="020B0604020202020204" pitchFamily="34" charset="0"/>
            </a:endParaRPr>
          </a:p>
          <a:p>
            <a:r>
              <a:rPr lang="en-US" b="1" dirty="0">
                <a:latin typeface="+mj-lt"/>
                <a:cs typeface="Arial" panose="020B0604020202020204" pitchFamily="34" charset="0"/>
              </a:rPr>
              <a:t>Participant photos can be loaded in by setting the path to the directory containing photos. </a:t>
            </a:r>
            <a:r>
              <a:rPr lang="en-US" b="1" dirty="0" err="1">
                <a:latin typeface="+mj-lt"/>
                <a:cs typeface="Arial" panose="020B0604020202020204" pitchFamily="34" charset="0"/>
              </a:rPr>
              <a:t>AlignMe</a:t>
            </a:r>
            <a:r>
              <a:rPr lang="en-US" b="1" dirty="0">
                <a:latin typeface="+mj-lt"/>
                <a:cs typeface="Arial" panose="020B0604020202020204" pitchFamily="34" charset="0"/>
              </a:rPr>
              <a:t> will pull all files of the designated image type</a:t>
            </a:r>
          </a:p>
          <a:p>
            <a:pPr lvl="1"/>
            <a:r>
              <a:rPr lang="en-US" b="1" dirty="0">
                <a:latin typeface="+mj-lt"/>
                <a:cs typeface="Arial" panose="020B0604020202020204" pitchFamily="34" charset="0"/>
              </a:rPr>
              <a:t>Path to photos: </a:t>
            </a:r>
            <a:r>
              <a:rPr lang="en-US" b="1" dirty="0" err="1">
                <a:latin typeface="+mj-lt"/>
                <a:cs typeface="Arial" panose="020B0604020202020204" pitchFamily="34" charset="0"/>
              </a:rPr>
              <a:t>ds.dI.photopath</a:t>
            </a:r>
            <a:endParaRPr lang="en-US" b="1" dirty="0">
              <a:latin typeface="+mj-lt"/>
              <a:cs typeface="Arial" panose="020B0604020202020204" pitchFamily="34" charset="0"/>
            </a:endParaRPr>
          </a:p>
          <a:p>
            <a:pPr lvl="1"/>
            <a:r>
              <a:rPr lang="en-US" b="1" dirty="0">
                <a:latin typeface="+mj-lt"/>
                <a:cs typeface="Arial" panose="020B0604020202020204" pitchFamily="34" charset="0"/>
              </a:rPr>
              <a:t>Type of image: </a:t>
            </a:r>
            <a:r>
              <a:rPr lang="en-US" b="1" dirty="0" err="1">
                <a:latin typeface="+mj-lt"/>
                <a:cs typeface="Arial" panose="020B0604020202020204" pitchFamily="34" charset="0"/>
              </a:rPr>
              <a:t>ds.dI.imageType</a:t>
            </a:r>
            <a:endParaRPr lang="en-US" b="1" dirty="0">
              <a:latin typeface="+mj-lt"/>
              <a:cs typeface="Arial" panose="020B0604020202020204" pitchFamily="34" charset="0"/>
            </a:endParaRPr>
          </a:p>
        </p:txBody>
      </p:sp>
      <p:sp>
        <p:nvSpPr>
          <p:cNvPr id="7" name="Content Placeholder 8">
            <a:extLst>
              <a:ext uri="{FF2B5EF4-FFF2-40B4-BE49-F238E27FC236}">
                <a16:creationId xmlns:a16="http://schemas.microsoft.com/office/drawing/2014/main" id="{1F3178F0-BF63-9804-65A8-36FD93A29F8D}"/>
              </a:ext>
            </a:extLst>
          </p:cNvPr>
          <p:cNvSpPr txBox="1">
            <a:spLocks/>
          </p:cNvSpPr>
          <p:nvPr/>
        </p:nvSpPr>
        <p:spPr>
          <a:xfrm>
            <a:off x="5484943" y="4151450"/>
            <a:ext cx="6707057" cy="23479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a:latin typeface="+mj-lt"/>
                <a:cs typeface="Arial" panose="020B0604020202020204" pitchFamily="34" charset="0"/>
              </a:rPr>
              <a:t>Note: The following 19 slides are an in-depth tutorial on how to use the </a:t>
            </a:r>
            <a:r>
              <a:rPr lang="en-US" sz="1600" dirty="0" err="1">
                <a:latin typeface="+mj-lt"/>
                <a:cs typeface="Arial" panose="020B0604020202020204" pitchFamily="34" charset="0"/>
              </a:rPr>
              <a:t>AlignMe</a:t>
            </a:r>
            <a:r>
              <a:rPr lang="en-US" sz="1600" dirty="0">
                <a:latin typeface="+mj-lt"/>
                <a:cs typeface="Arial" panose="020B0604020202020204" pitchFamily="34" charset="0"/>
              </a:rPr>
              <a:t> app</a:t>
            </a:r>
          </a:p>
          <a:p>
            <a:pPr lvl="1"/>
            <a:r>
              <a:rPr lang="en-US" sz="1400" dirty="0">
                <a:latin typeface="+mj-lt"/>
                <a:cs typeface="Arial" panose="020B0604020202020204" pitchFamily="34" charset="0"/>
              </a:rPr>
              <a:t>The mesh will not be scaled in this tutorial</a:t>
            </a:r>
          </a:p>
          <a:p>
            <a:pPr lvl="1"/>
            <a:r>
              <a:rPr lang="en-US" sz="1400" dirty="0">
                <a:latin typeface="+mj-lt"/>
                <a:cs typeface="Arial" panose="020B0604020202020204" pitchFamily="34" charset="0"/>
              </a:rPr>
              <a:t>There will not be any participant photos in this tutorial</a:t>
            </a:r>
          </a:p>
          <a:p>
            <a:r>
              <a:rPr lang="en-US" sz="1600" dirty="0">
                <a:latin typeface="+mj-lt"/>
                <a:cs typeface="Arial" panose="020B0604020202020204" pitchFamily="34" charset="0"/>
              </a:rPr>
              <a:t>You can find the following slides in a standalone tutorial titled: </a:t>
            </a:r>
            <a:r>
              <a:rPr lang="en-US" sz="1600" dirty="0" err="1">
                <a:latin typeface="+mj-lt"/>
                <a:cs typeface="Arial" panose="020B0604020202020204" pitchFamily="34" charset="0"/>
              </a:rPr>
              <a:t>NeuroDOT_Tutorial_AlignMe</a:t>
            </a:r>
            <a:endParaRPr lang="en-US" sz="1600" dirty="0">
              <a:latin typeface="+mj-lt"/>
              <a:cs typeface="Arial" panose="020B0604020202020204" pitchFamily="34" charset="0"/>
            </a:endParaRPr>
          </a:p>
          <a:p>
            <a:pPr lvl="1"/>
            <a:r>
              <a:rPr lang="en-US" sz="1400" dirty="0">
                <a:latin typeface="+mj-lt"/>
                <a:cs typeface="Arial" panose="020B0604020202020204" pitchFamily="34" charset="0"/>
              </a:rPr>
              <a:t>Tutorial can be found in the Documentation/Scripts folder of the </a:t>
            </a:r>
            <a:r>
              <a:rPr lang="en-US" sz="1400" dirty="0" err="1">
                <a:latin typeface="+mj-lt"/>
                <a:cs typeface="Arial" panose="020B0604020202020204" pitchFamily="34" charset="0"/>
              </a:rPr>
              <a:t>NeuroDOT</a:t>
            </a:r>
            <a:r>
              <a:rPr lang="en-US" sz="1400" dirty="0">
                <a:latin typeface="+mj-lt"/>
                <a:cs typeface="Arial" panose="020B0604020202020204" pitchFamily="34" charset="0"/>
              </a:rPr>
              <a:t> toolbox</a:t>
            </a:r>
          </a:p>
        </p:txBody>
      </p:sp>
    </p:spTree>
    <p:extLst>
      <p:ext uri="{BB962C8B-B14F-4D97-AF65-F5344CB8AC3E}">
        <p14:creationId xmlns:p14="http://schemas.microsoft.com/office/powerpoint/2010/main" val="3291152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897859" y="1544506"/>
            <a:ext cx="5850953" cy="3369330"/>
          </a:xfrm>
        </p:spPr>
        <p:txBody>
          <a:bodyPr>
            <a:normAutofit/>
          </a:bodyPr>
          <a:lstStyle/>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Create an instance of our custom </a:t>
            </a:r>
            <a:r>
              <a:rPr lang="en-US" sz="1200" b="1" dirty="0" err="1">
                <a:solidFill>
                  <a:srgbClr val="1C721C"/>
                </a:solidFill>
                <a:latin typeface="Courier New" panose="02070309020205020404" pitchFamily="49" charset="0"/>
                <a:cs typeface="Courier New" panose="02070309020205020404" pitchFamily="49" charset="0"/>
              </a:rPr>
              <a:t>DataStorage</a:t>
            </a:r>
            <a:r>
              <a:rPr lang="en-US" sz="1200" b="1" dirty="0">
                <a:solidFill>
                  <a:srgbClr val="1C721C"/>
                </a:solidFill>
                <a:latin typeface="Courier New" panose="02070309020205020404" pitchFamily="49" charset="0"/>
                <a:cs typeface="Courier New" panose="02070309020205020404" pitchFamily="49" charset="0"/>
              </a:rPr>
              <a:t> HANDLE class </a:t>
            </a:r>
          </a:p>
          <a:p>
            <a:pPr marL="0" indent="0">
              <a:spcBef>
                <a:spcPts val="0"/>
              </a:spcBef>
              <a:buNone/>
            </a:pPr>
            <a:r>
              <a:rPr lang="en-US" sz="1200" b="1" dirty="0">
                <a:latin typeface="Courier New" panose="02070309020205020404" pitchFamily="49" charset="0"/>
                <a:cs typeface="Courier New" panose="02070309020205020404" pitchFamily="49" charset="0"/>
              </a:rPr>
              <a:t>ds = </a:t>
            </a:r>
            <a:r>
              <a:rPr lang="en-US" sz="1200" b="1" dirty="0" err="1">
                <a:latin typeface="Courier New" panose="02070309020205020404" pitchFamily="49" charset="0"/>
                <a:cs typeface="Courier New" panose="02070309020205020404" pitchFamily="49" charset="0"/>
              </a:rPr>
              <a:t>DataStorage</a:t>
            </a:r>
            <a:r>
              <a:rPr lang="en-US" sz="1200" b="1" dirty="0">
                <a:latin typeface="Courier New" panose="02070309020205020404" pitchFamily="49" charset="0"/>
                <a:cs typeface="Courier New" panose="02070309020205020404" pitchFamily="49" charset="0"/>
              </a:rPr>
              <a:t>(); </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Input structure</a:t>
            </a:r>
          </a:p>
          <a:p>
            <a:pPr marL="0" indent="0">
              <a:spcBef>
                <a:spcPts val="0"/>
              </a:spcBef>
              <a:buNone/>
            </a:pPr>
            <a:r>
              <a:rPr lang="en-US" sz="1200" b="1" dirty="0" err="1">
                <a:latin typeface="Courier New" panose="02070309020205020404" pitchFamily="49" charset="0"/>
                <a:cs typeface="Courier New" panose="02070309020205020404" pitchFamily="49" charset="0"/>
              </a:rPr>
              <a:t>ds.dI.tpos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ds.dI.mesh</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meshLD</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ds.dI.pad</a:t>
            </a:r>
            <a:r>
              <a:rPr lang="en-US" sz="1200" b="1" dirty="0">
                <a:latin typeface="Courier New" panose="02070309020205020404" pitchFamily="49" charset="0"/>
                <a:cs typeface="Courier New" panose="02070309020205020404" pitchFamily="49" charset="0"/>
              </a:rPr>
              <a:t> = info;</a:t>
            </a:r>
          </a:p>
          <a:p>
            <a:pPr marL="0" indent="0">
              <a:spcBef>
                <a:spcPts val="0"/>
              </a:spcBef>
              <a:buNone/>
            </a:pPr>
            <a:r>
              <a:rPr lang="en-US" sz="1200" b="1" dirty="0" err="1">
                <a:latin typeface="Courier New" panose="02070309020205020404" pitchFamily="49" charset="0"/>
                <a:cs typeface="Courier New" panose="02070309020205020404" pitchFamily="49" charset="0"/>
              </a:rPr>
              <a:t>ds.dI.pM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pM</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ds.dI.paramsFoci</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paramsFoci</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ds.dI.Ns</a:t>
            </a:r>
            <a:r>
              <a:rPr lang="en-US" sz="1200" b="1" dirty="0">
                <a:latin typeface="Courier New" panose="02070309020205020404" pitchFamily="49" charset="0"/>
                <a:cs typeface="Courier New" panose="02070309020205020404" pitchFamily="49" charset="0"/>
              </a:rPr>
              <a:t> = Ns;</a:t>
            </a:r>
          </a:p>
          <a:p>
            <a:pPr marL="0" indent="0">
              <a:spcBef>
                <a:spcPts val="0"/>
              </a:spcBef>
              <a:buNone/>
            </a:pPr>
            <a:r>
              <a:rPr lang="en-US" sz="1200" b="1" dirty="0" err="1">
                <a:latin typeface="Courier New" panose="02070309020205020404" pitchFamily="49" charset="0"/>
                <a:cs typeface="Courier New" panose="02070309020205020404" pitchFamily="49" charset="0"/>
              </a:rPr>
              <a:t>ds.dI.photoPath</a:t>
            </a:r>
            <a:r>
              <a:rPr lang="en-US" sz="1200" b="1" dirty="0">
                <a:latin typeface="Courier New" panose="02070309020205020404" pitchFamily="49" charset="0"/>
                <a:cs typeface="Courier New" panose="02070309020205020404" pitchFamily="49" charset="0"/>
              </a:rPr>
              <a:t> = ‘’; </a:t>
            </a:r>
          </a:p>
          <a:p>
            <a:pPr marL="0" indent="0">
              <a:spcBef>
                <a:spcPts val="0"/>
              </a:spcBef>
              <a:buNone/>
            </a:pPr>
            <a:r>
              <a:rPr lang="en-US" sz="1200" b="1" dirty="0" err="1">
                <a:latin typeface="Courier New" panose="02070309020205020404" pitchFamily="49" charset="0"/>
                <a:cs typeface="Courier New" panose="02070309020205020404" pitchFamily="49" charset="0"/>
              </a:rPr>
              <a:t>ds.dI.imageType</a:t>
            </a:r>
            <a:r>
              <a:rPr lang="en-US" sz="1200" b="1" dirty="0">
                <a:latin typeface="Courier New" panose="02070309020205020404" pitchFamily="49" charset="0"/>
                <a:cs typeface="Courier New" panose="02070309020205020404" pitchFamily="49" charset="0"/>
              </a:rPr>
              <a:t> = '.jpeg';</a:t>
            </a:r>
          </a:p>
          <a:p>
            <a:pPr marL="0" indent="0">
              <a:spcBef>
                <a:spcPts val="0"/>
              </a:spcBef>
              <a:buNone/>
            </a:pPr>
            <a:r>
              <a:rPr lang="en-US" sz="1200" b="1" dirty="0" err="1">
                <a:latin typeface="Courier New" panose="02070309020205020404" pitchFamily="49" charset="0"/>
                <a:cs typeface="Courier New" panose="02070309020205020404" pitchFamily="49" charset="0"/>
              </a:rPr>
              <a:t>ds.dI.atlasFiducials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atlasFiducials</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Run </a:t>
            </a:r>
            <a:r>
              <a:rPr lang="en-US" sz="1200" b="1" dirty="0" err="1">
                <a:solidFill>
                  <a:srgbClr val="1C721C"/>
                </a:solidFill>
                <a:latin typeface="Courier New" panose="02070309020205020404" pitchFamily="49" charset="0"/>
                <a:cs typeface="Courier New" panose="02070309020205020404" pitchFamily="49" charset="0"/>
              </a:rPr>
              <a:t>AlignMe</a:t>
            </a:r>
            <a:endParaRPr lang="en-US" sz="1200" b="1" dirty="0">
              <a:solidFill>
                <a:srgbClr val="1C721C"/>
              </a:solidFill>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myapp</a:t>
            </a:r>
            <a:r>
              <a:rPr lang="en-US" sz="1200" b="1" dirty="0">
                <a:latin typeface="Courier New" panose="02070309020205020404" pitchFamily="49" charset="0"/>
                <a:cs typeface="Courier New" panose="02070309020205020404" pitchFamily="49" charset="0"/>
              </a:rPr>
              <a:t>=AlignMe_2020b(ds);</a:t>
            </a:r>
          </a:p>
          <a:p>
            <a:pPr marL="0" indent="0">
              <a:spcBef>
                <a:spcPts val="0"/>
              </a:spcBef>
              <a:buNone/>
            </a:pPr>
            <a:r>
              <a:rPr lang="en-US" sz="1200" b="1" dirty="0">
                <a:latin typeface="Courier New" panose="02070309020205020404" pitchFamily="49" charset="0"/>
                <a:cs typeface="Courier New" panose="02070309020205020404" pitchFamily="49" charset="0"/>
              </a:rPr>
              <a:t>while </a:t>
            </a:r>
            <a:r>
              <a:rPr lang="en-US" sz="1200" b="1" dirty="0" err="1">
                <a:latin typeface="Courier New" panose="02070309020205020404" pitchFamily="49" charset="0"/>
                <a:cs typeface="Courier New" panose="02070309020205020404" pitchFamily="49" charset="0"/>
              </a:rPr>
              <a:t>isvalid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myapp</a:t>
            </a:r>
            <a:r>
              <a:rPr lang="en-US" sz="1200" b="1" dirty="0">
                <a:latin typeface="Courier New" panose="02070309020205020404" pitchFamily="49" charset="0"/>
                <a:cs typeface="Courier New" panose="02070309020205020404" pitchFamily="49" charset="0"/>
              </a:rPr>
              <a:t>); pause(0.1); end</a:t>
            </a:r>
          </a:p>
        </p:txBody>
      </p:sp>
      <p:sp>
        <p:nvSpPr>
          <p:cNvPr id="3" name="TextBox 2">
            <a:extLst>
              <a:ext uri="{FF2B5EF4-FFF2-40B4-BE49-F238E27FC236}">
                <a16:creationId xmlns:a16="http://schemas.microsoft.com/office/drawing/2014/main" id="{BF907B52-5B64-5BEF-D292-90E20F142DF2}"/>
              </a:ext>
            </a:extLst>
          </p:cNvPr>
          <p:cNvSpPr txBox="1"/>
          <p:nvPr/>
        </p:nvSpPr>
        <p:spPr>
          <a:xfrm>
            <a:off x="7148249" y="2124896"/>
            <a:ext cx="33907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Default view on </a:t>
            </a:r>
            <a:r>
              <a:rPr kumimoji="0" 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AlignMe</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launch</a:t>
            </a:r>
          </a:p>
        </p:txBody>
      </p:sp>
      <p:sp>
        <p:nvSpPr>
          <p:cNvPr id="5" name="Slide Number Placeholder 4">
            <a:extLst>
              <a:ext uri="{FF2B5EF4-FFF2-40B4-BE49-F238E27FC236}">
                <a16:creationId xmlns:a16="http://schemas.microsoft.com/office/drawing/2014/main" id="{2F11988E-CE8B-7AC6-3CE0-0DF69CF116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3" name="Picture 12">
            <a:extLst>
              <a:ext uri="{FF2B5EF4-FFF2-40B4-BE49-F238E27FC236}">
                <a16:creationId xmlns:a16="http://schemas.microsoft.com/office/drawing/2014/main" id="{01CA8BA4-4434-407E-3DAB-CA96EC588667}"/>
              </a:ext>
            </a:extLst>
          </p:cNvPr>
          <p:cNvPicPr>
            <a:picLocks noChangeAspect="1"/>
          </p:cNvPicPr>
          <p:nvPr/>
        </p:nvPicPr>
        <p:blipFill>
          <a:blip r:embed="rId3"/>
          <a:stretch>
            <a:fillRect/>
          </a:stretch>
        </p:blipFill>
        <p:spPr>
          <a:xfrm>
            <a:off x="5495234" y="2504437"/>
            <a:ext cx="6696766" cy="3498980"/>
          </a:xfrm>
          <a:prstGeom prst="rect">
            <a:avLst/>
          </a:prstGeom>
        </p:spPr>
      </p:pic>
      <p:sp>
        <p:nvSpPr>
          <p:cNvPr id="10" name="TextBox 9"/>
          <p:cNvSpPr txBox="1"/>
          <p:nvPr/>
        </p:nvSpPr>
        <p:spPr>
          <a:xfrm>
            <a:off x="495245" y="1551715"/>
            <a:ext cx="556563"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113.</a:t>
            </a:r>
          </a:p>
          <a:p>
            <a:r>
              <a:rPr lang="en-US" sz="1200" b="1" dirty="0">
                <a:latin typeface="Courier New" panose="02070309020205020404" pitchFamily="49" charset="0"/>
                <a:cs typeface="Courier New" panose="02070309020205020404" pitchFamily="49" charset="0"/>
              </a:rPr>
              <a:t>114.</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116.</a:t>
            </a:r>
          </a:p>
          <a:p>
            <a:r>
              <a:rPr lang="en-US" sz="1200" b="1" dirty="0">
                <a:latin typeface="Courier New" panose="02070309020205020404" pitchFamily="49" charset="0"/>
                <a:cs typeface="Courier New" panose="02070309020205020404" pitchFamily="49" charset="0"/>
              </a:rPr>
              <a:t>117.</a:t>
            </a:r>
          </a:p>
          <a:p>
            <a:r>
              <a:rPr lang="en-US" sz="1200" b="1" dirty="0">
                <a:latin typeface="Courier New" panose="02070309020205020404" pitchFamily="49" charset="0"/>
                <a:cs typeface="Courier New" panose="02070309020205020404" pitchFamily="49" charset="0"/>
              </a:rPr>
              <a:t>118.</a:t>
            </a:r>
          </a:p>
          <a:p>
            <a:r>
              <a:rPr lang="en-US" sz="1200" b="1" dirty="0">
                <a:latin typeface="Courier New" panose="02070309020205020404" pitchFamily="49" charset="0"/>
                <a:cs typeface="Courier New" panose="02070309020205020404" pitchFamily="49" charset="0"/>
              </a:rPr>
              <a:t>119.</a:t>
            </a:r>
          </a:p>
          <a:p>
            <a:r>
              <a:rPr lang="en-US" sz="1200" b="1" dirty="0">
                <a:latin typeface="Courier New" panose="02070309020205020404" pitchFamily="49" charset="0"/>
                <a:cs typeface="Courier New" panose="02070309020205020404" pitchFamily="49" charset="0"/>
              </a:rPr>
              <a:t>120.</a:t>
            </a:r>
          </a:p>
          <a:p>
            <a:r>
              <a:rPr lang="en-US" sz="1200" b="1" dirty="0">
                <a:latin typeface="Courier New" panose="02070309020205020404" pitchFamily="49" charset="0"/>
                <a:cs typeface="Courier New" panose="02070309020205020404" pitchFamily="49" charset="0"/>
              </a:rPr>
              <a:t>121.</a:t>
            </a:r>
          </a:p>
          <a:p>
            <a:r>
              <a:rPr lang="en-US" sz="1200" b="1" dirty="0">
                <a:latin typeface="Courier New" panose="02070309020205020404" pitchFamily="49" charset="0"/>
                <a:cs typeface="Courier New" panose="02070309020205020404" pitchFamily="49" charset="0"/>
              </a:rPr>
              <a:t>122.</a:t>
            </a:r>
          </a:p>
          <a:p>
            <a:r>
              <a:rPr lang="en-US" sz="1200" b="1" dirty="0">
                <a:latin typeface="Courier New" panose="02070309020205020404" pitchFamily="49" charset="0"/>
                <a:cs typeface="Courier New" panose="02070309020205020404" pitchFamily="49" charset="0"/>
              </a:rPr>
              <a:t>123.</a:t>
            </a:r>
          </a:p>
          <a:p>
            <a:r>
              <a:rPr lang="en-US" sz="1200" b="1" dirty="0">
                <a:latin typeface="Courier New" panose="02070309020205020404" pitchFamily="49" charset="0"/>
                <a:cs typeface="Courier New" panose="02070309020205020404" pitchFamily="49" charset="0"/>
              </a:rPr>
              <a:t>124.</a:t>
            </a:r>
          </a:p>
          <a:p>
            <a:r>
              <a:rPr lang="en-US" sz="1200" b="1" dirty="0">
                <a:latin typeface="Courier New" panose="02070309020205020404" pitchFamily="49" charset="0"/>
                <a:cs typeface="Courier New" panose="02070309020205020404" pitchFamily="49" charset="0"/>
              </a:rPr>
              <a:t>125.</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131.</a:t>
            </a:r>
          </a:p>
          <a:p>
            <a:r>
              <a:rPr lang="en-US" sz="1200" b="1" dirty="0">
                <a:latin typeface="Courier New" panose="02070309020205020404" pitchFamily="49" charset="0"/>
                <a:cs typeface="Courier New" panose="02070309020205020404" pitchFamily="49" charset="0"/>
              </a:rPr>
              <a:t>132.</a:t>
            </a:r>
          </a:p>
        </p:txBody>
      </p:sp>
    </p:spTree>
    <p:extLst>
      <p:ext uri="{BB962C8B-B14F-4D97-AF65-F5344CB8AC3E}">
        <p14:creationId xmlns:p14="http://schemas.microsoft.com/office/powerpoint/2010/main" val="1986311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Change the view to locate the pad</a:t>
            </a:r>
          </a:p>
          <a:p>
            <a:pPr lvl="1"/>
            <a:r>
              <a:rPr lang="en-US" b="1" dirty="0">
                <a:latin typeface="+mj-lt"/>
                <a:cs typeface="Arial" panose="020B0604020202020204" pitchFamily="34" charset="0"/>
              </a:rPr>
              <a:t>The pad is the grid comprised of red and blue spheres or cylinders</a:t>
            </a:r>
          </a:p>
          <a:p>
            <a:pPr lvl="1"/>
            <a:r>
              <a:rPr lang="en-US" b="1" dirty="0">
                <a:latin typeface="+mj-lt"/>
                <a:cs typeface="Arial" panose="020B0604020202020204" pitchFamily="34" charset="0"/>
              </a:rPr>
              <a:t>Sometimes the pad may be sitting inside of the mesh upon startup</a:t>
            </a:r>
          </a:p>
          <a:p>
            <a:r>
              <a:rPr lang="en-US" b="1" dirty="0">
                <a:latin typeface="+mj-lt"/>
                <a:cs typeface="Arial" panose="020B0604020202020204" pitchFamily="34" charset="0"/>
              </a:rPr>
              <a:t>Use XY view to start</a:t>
            </a:r>
          </a:p>
        </p:txBody>
      </p:sp>
      <p:sp>
        <p:nvSpPr>
          <p:cNvPr id="3" name="Slide Number Placeholder 2">
            <a:extLst>
              <a:ext uri="{FF2B5EF4-FFF2-40B4-BE49-F238E27FC236}">
                <a16:creationId xmlns:a16="http://schemas.microsoft.com/office/drawing/2014/main" id="{ACAD9E7F-76AA-B852-18EB-D0BD43969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id="{84B409FE-61CB-F0A2-AE01-98C039ADF07C}"/>
              </a:ext>
            </a:extLst>
          </p:cNvPr>
          <p:cNvPicPr>
            <a:picLocks noChangeAspect="1"/>
          </p:cNvPicPr>
          <p:nvPr/>
        </p:nvPicPr>
        <p:blipFill rotWithShape="1">
          <a:blip r:embed="rId3"/>
          <a:srcRect r="31127"/>
          <a:stretch/>
        </p:blipFill>
        <p:spPr>
          <a:xfrm>
            <a:off x="6096001" y="2229306"/>
            <a:ext cx="6096000" cy="4624576"/>
          </a:xfrm>
          <a:prstGeom prst="rect">
            <a:avLst/>
          </a:prstGeom>
        </p:spPr>
      </p:pic>
      <p:sp>
        <p:nvSpPr>
          <p:cNvPr id="7" name="Rectangle 6">
            <a:extLst>
              <a:ext uri="{FF2B5EF4-FFF2-40B4-BE49-F238E27FC236}">
                <a16:creationId xmlns:a16="http://schemas.microsoft.com/office/drawing/2014/main" id="{AD8AB265-EFB9-6086-AB89-000F4B398F87}"/>
              </a:ext>
            </a:extLst>
          </p:cNvPr>
          <p:cNvSpPr/>
          <p:nvPr/>
        </p:nvSpPr>
        <p:spPr>
          <a:xfrm>
            <a:off x="9302621" y="2892490"/>
            <a:ext cx="541175" cy="1649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6" name="Straight Arrow Connector 5"/>
          <p:cNvCxnSpPr/>
          <p:nvPr/>
        </p:nvCxnSpPr>
        <p:spPr>
          <a:xfrm>
            <a:off x="4029834" y="3115434"/>
            <a:ext cx="5421663" cy="1408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116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4919852" cy="4758250"/>
          </a:xfrm>
        </p:spPr>
        <p:txBody>
          <a:bodyPr>
            <a:normAutofit/>
          </a:bodyPr>
          <a:lstStyle/>
          <a:p>
            <a:r>
              <a:rPr lang="en-US" b="1" dirty="0">
                <a:latin typeface="+mj-lt"/>
                <a:cs typeface="Arial" panose="020B0604020202020204" pitchFamily="34" charset="0"/>
              </a:rPr>
              <a:t>Reset the pad to behind the mesh to visualize it</a:t>
            </a:r>
          </a:p>
          <a:p>
            <a:pPr lvl="1"/>
            <a:r>
              <a:rPr lang="en-US" b="1" dirty="0">
                <a:latin typeface="+mj-lt"/>
                <a:cs typeface="Arial" panose="020B0604020202020204" pitchFamily="34" charset="0"/>
              </a:rPr>
              <a:t>This is a visual pad which covers the occipital lobe and sits on the posterior surface of the mesh</a:t>
            </a:r>
          </a:p>
          <a:p>
            <a:r>
              <a:rPr lang="en-US" b="1" dirty="0">
                <a:latin typeface="+mj-lt"/>
                <a:cs typeface="Arial" panose="020B0604020202020204" pitchFamily="34" charset="0"/>
              </a:rPr>
              <a:t>Notice that the values changed for dx, </a:t>
            </a:r>
            <a:r>
              <a:rPr lang="en-US" b="1" dirty="0" err="1">
                <a:latin typeface="+mj-lt"/>
                <a:cs typeface="Arial" panose="020B0604020202020204" pitchFamily="34" charset="0"/>
              </a:rPr>
              <a:t>dy</a:t>
            </a:r>
            <a:r>
              <a:rPr lang="en-US" b="1" dirty="0">
                <a:latin typeface="+mj-lt"/>
                <a:cs typeface="Arial" panose="020B0604020202020204" pitchFamily="34" charset="0"/>
              </a:rPr>
              <a:t>, and </a:t>
            </a:r>
            <a:r>
              <a:rPr lang="en-US" b="1" dirty="0" err="1">
                <a:latin typeface="+mj-lt"/>
                <a:cs typeface="Arial" panose="020B0604020202020204" pitchFamily="34" charset="0"/>
              </a:rPr>
              <a:t>dz</a:t>
            </a:r>
            <a:endParaRPr lang="en-US" b="1" dirty="0">
              <a:latin typeface="+mj-lt"/>
              <a:cs typeface="Arial" panose="020B0604020202020204" pitchFamily="34" charset="0"/>
            </a:endParaRPr>
          </a:p>
          <a:p>
            <a:pPr lvl="1"/>
            <a:r>
              <a:rPr lang="en-US" b="1" dirty="0">
                <a:latin typeface="+mj-lt"/>
                <a:cs typeface="Arial" panose="020B0604020202020204" pitchFamily="34" charset="0"/>
              </a:rPr>
              <a:t>These are the changes in x, y, and z from the original position of the pad when </a:t>
            </a:r>
            <a:r>
              <a:rPr lang="en-US" b="1" dirty="0" err="1">
                <a:latin typeface="+mj-lt"/>
                <a:cs typeface="Arial" panose="020B0604020202020204" pitchFamily="34" charset="0"/>
              </a:rPr>
              <a:t>AlignMe</a:t>
            </a:r>
            <a:r>
              <a:rPr lang="en-US" b="1" dirty="0">
                <a:latin typeface="+mj-lt"/>
                <a:cs typeface="Arial" panose="020B0604020202020204" pitchFamily="34" charset="0"/>
              </a:rPr>
              <a:t> was initialized</a:t>
            </a:r>
          </a:p>
          <a:p>
            <a:pPr lvl="1"/>
            <a:r>
              <a:rPr lang="en-US" b="1" dirty="0">
                <a:latin typeface="+mj-lt"/>
                <a:cs typeface="Arial" panose="020B0604020202020204" pitchFamily="34" charset="0"/>
              </a:rPr>
              <a:t>Let’s reset the view and begin to line up the mesh</a:t>
            </a:r>
          </a:p>
        </p:txBody>
      </p:sp>
      <p:sp>
        <p:nvSpPr>
          <p:cNvPr id="5" name="Slide Number Placeholder 4">
            <a:extLst>
              <a:ext uri="{FF2B5EF4-FFF2-40B4-BE49-F238E27FC236}">
                <a16:creationId xmlns:a16="http://schemas.microsoft.com/office/drawing/2014/main" id="{1BDD3D48-ECAA-E73B-55C1-4B21682D41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0" name="Picture 9">
            <a:extLst>
              <a:ext uri="{FF2B5EF4-FFF2-40B4-BE49-F238E27FC236}">
                <a16:creationId xmlns:a16="http://schemas.microsoft.com/office/drawing/2014/main" id="{0AB6E9BD-73CE-9306-2DAB-A645D91BFB59}"/>
              </a:ext>
            </a:extLst>
          </p:cNvPr>
          <p:cNvPicPr>
            <a:picLocks noChangeAspect="1"/>
          </p:cNvPicPr>
          <p:nvPr/>
        </p:nvPicPr>
        <p:blipFill>
          <a:blip r:embed="rId3"/>
          <a:stretch>
            <a:fillRect/>
          </a:stretch>
        </p:blipFill>
        <p:spPr>
          <a:xfrm>
            <a:off x="5597186" y="1709927"/>
            <a:ext cx="6594813" cy="5143954"/>
          </a:xfrm>
          <a:prstGeom prst="rect">
            <a:avLst/>
          </a:prstGeom>
        </p:spPr>
      </p:pic>
      <p:sp>
        <p:nvSpPr>
          <p:cNvPr id="3" name="Rectangle 2">
            <a:extLst>
              <a:ext uri="{FF2B5EF4-FFF2-40B4-BE49-F238E27FC236}">
                <a16:creationId xmlns:a16="http://schemas.microsoft.com/office/drawing/2014/main" id="{D9C0EF3E-865C-EB39-2EB9-C0496548C5EC}"/>
              </a:ext>
            </a:extLst>
          </p:cNvPr>
          <p:cNvSpPr/>
          <p:nvPr/>
        </p:nvSpPr>
        <p:spPr>
          <a:xfrm>
            <a:off x="6171655" y="5915608"/>
            <a:ext cx="1675390" cy="187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96459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Hit “XZ View” to navigate to a view which covers the back of the mesh</a:t>
            </a:r>
          </a:p>
          <a:p>
            <a:r>
              <a:rPr lang="en-US" b="1" dirty="0">
                <a:latin typeface="+mj-lt"/>
                <a:cs typeface="Arial" panose="020B0604020202020204" pitchFamily="34" charset="0"/>
              </a:rPr>
              <a:t>Now, lets rotate the pad so we can line it up</a:t>
            </a:r>
          </a:p>
        </p:txBody>
      </p:sp>
      <p:sp>
        <p:nvSpPr>
          <p:cNvPr id="3" name="Slide Number Placeholder 2">
            <a:extLst>
              <a:ext uri="{FF2B5EF4-FFF2-40B4-BE49-F238E27FC236}">
                <a16:creationId xmlns:a16="http://schemas.microsoft.com/office/drawing/2014/main" id="{4716B31E-EABD-D1A6-1150-F4FB10ED4D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9A157EB5-7C54-E24D-94BB-053E26AA73AB}"/>
              </a:ext>
            </a:extLst>
          </p:cNvPr>
          <p:cNvPicPr>
            <a:picLocks noChangeAspect="1"/>
          </p:cNvPicPr>
          <p:nvPr/>
        </p:nvPicPr>
        <p:blipFill>
          <a:blip r:embed="rId3"/>
          <a:stretch>
            <a:fillRect/>
          </a:stretch>
        </p:blipFill>
        <p:spPr>
          <a:xfrm>
            <a:off x="5708421" y="1800808"/>
            <a:ext cx="6483579" cy="5057192"/>
          </a:xfrm>
          <a:prstGeom prst="rect">
            <a:avLst/>
          </a:prstGeom>
        </p:spPr>
      </p:pic>
      <p:sp>
        <p:nvSpPr>
          <p:cNvPr id="10" name="Rectangle 9">
            <a:extLst>
              <a:ext uri="{FF2B5EF4-FFF2-40B4-BE49-F238E27FC236}">
                <a16:creationId xmlns:a16="http://schemas.microsoft.com/office/drawing/2014/main" id="{0E9FEBAD-EF1F-66A1-B496-E24B8043FDD1}"/>
              </a:ext>
            </a:extLst>
          </p:cNvPr>
          <p:cNvSpPr/>
          <p:nvPr/>
        </p:nvSpPr>
        <p:spPr>
          <a:xfrm>
            <a:off x="8449582" y="2516462"/>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40072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367682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7" name="Picture 6">
            <a:extLst>
              <a:ext uri="{FF2B5EF4-FFF2-40B4-BE49-F238E27FC236}">
                <a16:creationId xmlns:a16="http://schemas.microsoft.com/office/drawing/2014/main" id="{2C52BC09-4850-C8D3-B7D3-2DD847B2240B}"/>
              </a:ext>
            </a:extLst>
          </p:cNvPr>
          <p:cNvPicPr>
            <a:picLocks noChangeAspect="1"/>
          </p:cNvPicPr>
          <p:nvPr/>
        </p:nvPicPr>
        <p:blipFill>
          <a:blip r:embed="rId4"/>
          <a:stretch>
            <a:fillRect/>
          </a:stretch>
        </p:blipFill>
        <p:spPr>
          <a:xfrm>
            <a:off x="6606072" y="2496857"/>
            <a:ext cx="5585927" cy="4357023"/>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532642"/>
            <a:ext cx="5145950" cy="4957573"/>
          </a:xfrm>
        </p:spPr>
        <p:txBody>
          <a:bodyPr>
            <a:normAutofit/>
          </a:bodyPr>
          <a:lstStyle/>
          <a:p>
            <a:r>
              <a:rPr lang="en-US" b="1" dirty="0">
                <a:latin typeface="+mj-lt"/>
                <a:cs typeface="Arial" panose="020B0604020202020204" pitchFamily="34" charset="0"/>
              </a:rPr>
              <a:t>Rotate the pad by modifying, x rot, y rot, or z rot, with the angle IN DEGREES that you want to rotate the pad by</a:t>
            </a:r>
          </a:p>
          <a:p>
            <a:pPr lvl="1"/>
            <a:r>
              <a:rPr lang="en-US" b="1" dirty="0">
                <a:latin typeface="+mj-lt"/>
                <a:cs typeface="Arial" panose="020B0604020202020204" pitchFamily="34" charset="0"/>
              </a:rPr>
              <a:t>Here we rotate the pad around the x axis by 90 degrees, x rot = -90</a:t>
            </a:r>
          </a:p>
          <a:p>
            <a:r>
              <a:rPr lang="en-US" b="1" dirty="0">
                <a:latin typeface="+mj-lt"/>
                <a:cs typeface="Arial" panose="020B0604020202020204" pitchFamily="34" charset="0"/>
              </a:rPr>
              <a:t>To update the array’s position after changing any value in the Array Alignment box, such as x rot: simply hit enter, tab, or click somewhere else on the app</a:t>
            </a:r>
          </a:p>
          <a:p>
            <a:r>
              <a:rPr lang="en-US" b="1" dirty="0">
                <a:latin typeface="+mj-lt"/>
                <a:cs typeface="Arial" panose="020B0604020202020204" pitchFamily="34" charset="0"/>
              </a:rPr>
              <a:t>The blue and pink sources and detectors (S/D) on the pad correspond to S/D 1, you can check this with the pad layout visualization generated earlier in the script</a:t>
            </a:r>
          </a:p>
          <a:p>
            <a:pPr lvl="1"/>
            <a:r>
              <a:rPr lang="en-US" sz="1400" b="1" dirty="0">
                <a:latin typeface="+mj-lt"/>
                <a:cs typeface="Arial" panose="020B0604020202020204" pitchFamily="34" charset="0"/>
              </a:rPr>
              <a:t>Line 89: </a:t>
            </a:r>
            <a:r>
              <a:rPr lang="en-US" sz="1400" b="1" dirty="0" err="1">
                <a:latin typeface="Courier New" panose="02070309020205020404" pitchFamily="49" charset="0"/>
                <a:cs typeface="Courier New" panose="02070309020205020404" pitchFamily="49" charset="0"/>
              </a:rPr>
              <a:t>PlotCap</a:t>
            </a:r>
            <a:r>
              <a:rPr lang="en-US" sz="1400" b="1" dirty="0">
                <a:latin typeface="Courier New" panose="02070309020205020404" pitchFamily="49" charset="0"/>
                <a:cs typeface="Courier New" panose="02070309020205020404" pitchFamily="49" charset="0"/>
              </a:rPr>
              <a:t>(info) </a:t>
            </a:r>
            <a:r>
              <a:rPr lang="en-US" sz="1400" b="1" dirty="0">
                <a:solidFill>
                  <a:srgbClr val="228B22"/>
                </a:solidFill>
                <a:latin typeface="Courier New" panose="02070309020205020404" pitchFamily="49" charset="0"/>
                <a:cs typeface="Courier New" panose="02070309020205020404" pitchFamily="49" charset="0"/>
              </a:rPr>
              <a:t>%2D plot of pad</a:t>
            </a:r>
          </a:p>
        </p:txBody>
      </p:sp>
      <p:sp>
        <p:nvSpPr>
          <p:cNvPr id="5" name="Oval 4">
            <a:extLst>
              <a:ext uri="{FF2B5EF4-FFF2-40B4-BE49-F238E27FC236}">
                <a16:creationId xmlns:a16="http://schemas.microsoft.com/office/drawing/2014/main"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1" name="Oval 10">
            <a:extLst>
              <a:ext uri="{FF2B5EF4-FFF2-40B4-BE49-F238E27FC236}">
                <a16:creationId xmlns:a16="http://schemas.microsoft.com/office/drawing/2014/main"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2" name="Oval 11">
            <a:extLst>
              <a:ext uri="{FF2B5EF4-FFF2-40B4-BE49-F238E27FC236}">
                <a16:creationId xmlns:a16="http://schemas.microsoft.com/office/drawing/2014/main" id="{65344BCB-8315-8AED-35AD-FFE7FA46E15B}"/>
              </a:ext>
            </a:extLst>
          </p:cNvPr>
          <p:cNvSpPr/>
          <p:nvPr/>
        </p:nvSpPr>
        <p:spPr>
          <a:xfrm>
            <a:off x="9968069" y="5105174"/>
            <a:ext cx="126079" cy="12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Oval 12">
            <a:extLst>
              <a:ext uri="{FF2B5EF4-FFF2-40B4-BE49-F238E27FC236}">
                <a16:creationId xmlns:a16="http://schemas.microsoft.com/office/drawing/2014/main" id="{44AE1C27-7716-86D0-3D73-4BF2E2F4D133}"/>
              </a:ext>
            </a:extLst>
          </p:cNvPr>
          <p:cNvSpPr/>
          <p:nvPr/>
        </p:nvSpPr>
        <p:spPr>
          <a:xfrm>
            <a:off x="10037549" y="5194162"/>
            <a:ext cx="126079" cy="1220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16" name="Straight Arrow Connector 15">
            <a:extLst>
              <a:ext uri="{FF2B5EF4-FFF2-40B4-BE49-F238E27FC236}">
                <a16:creationId xmlns:a16="http://schemas.microsoft.com/office/drawing/2014/main" id="{8FC9C031-2781-14D7-AB3A-AEDA408B5D1F}"/>
              </a:ext>
            </a:extLst>
          </p:cNvPr>
          <p:cNvCxnSpPr>
            <a:cxnSpLocks/>
            <a:stCxn id="4" idx="3"/>
            <a:endCxn id="5" idx="2"/>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A22D923-3A6E-F95A-3180-7F0C5293217C}"/>
              </a:ext>
            </a:extLst>
          </p:cNvPr>
          <p:cNvCxnSpPr>
            <a:cxnSpLocks/>
            <a:stCxn id="4" idx="3"/>
            <a:endCxn id="11"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F8EC09B-3299-D9D0-2F64-17B9877350E0}"/>
              </a:ext>
            </a:extLst>
          </p:cNvPr>
          <p:cNvCxnSpPr>
            <a:cxnSpLocks/>
            <a:stCxn id="4" idx="3"/>
            <a:endCxn id="12" idx="1"/>
          </p:cNvCxnSpPr>
          <p:nvPr/>
        </p:nvCxnSpPr>
        <p:spPr>
          <a:xfrm>
            <a:off x="5823284" y="4011429"/>
            <a:ext cx="4163249" cy="1111611"/>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D01F176-6DC0-5D80-D548-F0EB2E894E31}"/>
              </a:ext>
            </a:extLst>
          </p:cNvPr>
          <p:cNvCxnSpPr>
            <a:cxnSpLocks/>
            <a:stCxn id="4" idx="3"/>
            <a:endCxn id="13" idx="2"/>
          </p:cNvCxnSpPr>
          <p:nvPr/>
        </p:nvCxnSpPr>
        <p:spPr>
          <a:xfrm>
            <a:off x="5823284" y="4011429"/>
            <a:ext cx="4214265" cy="124373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1268AEF7-CFF0-8403-564B-6E5ADC8057FA}"/>
              </a:ext>
            </a:extLst>
          </p:cNvPr>
          <p:cNvSpPr/>
          <p:nvPr/>
        </p:nvSpPr>
        <p:spPr>
          <a:xfrm>
            <a:off x="7813619" y="4841818"/>
            <a:ext cx="777171"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 name="Slide Number Placeholder 2">
            <a:extLst>
              <a:ext uri="{FF2B5EF4-FFF2-40B4-BE49-F238E27FC236}">
                <a16:creationId xmlns:a16="http://schemas.microsoft.com/office/drawing/2014/main" id="{A1DE8DB2-3C0F-DC56-C3BA-E1C6CE1B07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334221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6</a:t>
            </a:r>
          </a:p>
        </p:txBody>
      </p:sp>
      <p:sp>
        <p:nvSpPr>
          <p:cNvPr id="3" name="Slide Number Placeholder 2">
            <a:extLst>
              <a:ext uri="{FF2B5EF4-FFF2-40B4-BE49-F238E27FC236}">
                <a16:creationId xmlns:a16="http://schemas.microsoft.com/office/drawing/2014/main" id="{41171793-AF63-C56E-70FD-E2D400FB42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E312C065-5F06-1452-1EA7-42CBA47B2413}"/>
              </a:ext>
            </a:extLst>
          </p:cNvPr>
          <p:cNvPicPr>
            <a:picLocks noChangeAspect="1"/>
          </p:cNvPicPr>
          <p:nvPr/>
        </p:nvPicPr>
        <p:blipFill>
          <a:blip r:embed="rId4"/>
          <a:stretch>
            <a:fillRect/>
          </a:stretch>
        </p:blipFill>
        <p:spPr>
          <a:xfrm>
            <a:off x="6606072" y="2496857"/>
            <a:ext cx="5585927" cy="4357023"/>
          </a:xfrm>
          <a:prstGeom prst="rect">
            <a:avLst/>
          </a:prstGeom>
        </p:spPr>
      </p:pic>
      <p:sp>
        <p:nvSpPr>
          <p:cNvPr id="8" name="Oval 7">
            <a:extLst>
              <a:ext uri="{FF2B5EF4-FFF2-40B4-BE49-F238E27FC236}">
                <a16:creationId xmlns:a16="http://schemas.microsoft.com/office/drawing/2014/main" id="{03346FBC-23C7-B7BE-AA32-E4AE4ACF61E3}"/>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Oval 9">
            <a:extLst>
              <a:ext uri="{FF2B5EF4-FFF2-40B4-BE49-F238E27FC236}">
                <a16:creationId xmlns:a16="http://schemas.microsoft.com/office/drawing/2014/main" id="{874D2DC2-FC06-3A14-CB9C-6A7EE2EA507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4" name="Oval 13">
            <a:extLst>
              <a:ext uri="{FF2B5EF4-FFF2-40B4-BE49-F238E27FC236}">
                <a16:creationId xmlns:a16="http://schemas.microsoft.com/office/drawing/2014/main" id="{464EBE8D-8D2D-C24C-B3C5-2EF2023556B2}"/>
              </a:ext>
            </a:extLst>
          </p:cNvPr>
          <p:cNvSpPr/>
          <p:nvPr/>
        </p:nvSpPr>
        <p:spPr>
          <a:xfrm>
            <a:off x="9968069" y="5105174"/>
            <a:ext cx="126079" cy="12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8" name="Oval 17">
            <a:extLst>
              <a:ext uri="{FF2B5EF4-FFF2-40B4-BE49-F238E27FC236}">
                <a16:creationId xmlns:a16="http://schemas.microsoft.com/office/drawing/2014/main" id="{62F4D7E5-571E-6AA3-A5B8-50AFC1CB2557}"/>
              </a:ext>
            </a:extLst>
          </p:cNvPr>
          <p:cNvSpPr/>
          <p:nvPr/>
        </p:nvSpPr>
        <p:spPr>
          <a:xfrm>
            <a:off x="10037549" y="5194162"/>
            <a:ext cx="126079" cy="1220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21" name="Straight Arrow Connector 20">
            <a:extLst>
              <a:ext uri="{FF2B5EF4-FFF2-40B4-BE49-F238E27FC236}">
                <a16:creationId xmlns:a16="http://schemas.microsoft.com/office/drawing/2014/main" id="{75824164-8E6C-3D1B-D140-8E459FFE87A6}"/>
              </a:ext>
            </a:extLst>
          </p:cNvPr>
          <p:cNvCxnSpPr>
            <a:cxnSpLocks/>
            <a:endCxn id="10"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CE6EB2D4-B300-F232-78C2-D43BFBF81DED}"/>
              </a:ext>
            </a:extLst>
          </p:cNvPr>
          <p:cNvCxnSpPr>
            <a:cxnSpLocks/>
            <a:endCxn id="14" idx="1"/>
          </p:cNvCxnSpPr>
          <p:nvPr/>
        </p:nvCxnSpPr>
        <p:spPr>
          <a:xfrm>
            <a:off x="5823284" y="4011429"/>
            <a:ext cx="4163249" cy="1111611"/>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A5BAE495-7758-C571-E3B7-1FC4BB036EDD}"/>
              </a:ext>
            </a:extLst>
          </p:cNvPr>
          <p:cNvCxnSpPr>
            <a:cxnSpLocks/>
            <a:endCxn id="18" idx="2"/>
          </p:cNvCxnSpPr>
          <p:nvPr/>
        </p:nvCxnSpPr>
        <p:spPr>
          <a:xfrm>
            <a:off x="5823284" y="4011429"/>
            <a:ext cx="4214265" cy="124373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4737BB0A-BC55-FCA4-5046-59FD18BD35E3}"/>
              </a:ext>
            </a:extLst>
          </p:cNvPr>
          <p:cNvCxnSpPr>
            <a:cxnSpLocks/>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AD9A921B-4CE2-D5F3-57C5-13424931A95C}"/>
              </a:ext>
            </a:extLst>
          </p:cNvPr>
          <p:cNvSpPr/>
          <p:nvPr/>
        </p:nvSpPr>
        <p:spPr>
          <a:xfrm>
            <a:off x="7165909" y="3216477"/>
            <a:ext cx="1147666" cy="208267"/>
          </a:xfrm>
          <a:prstGeom prst="rect">
            <a:avLst/>
          </a:prstGeom>
          <a:no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28" name="Straight Arrow Connector 27">
            <a:extLst>
              <a:ext uri="{FF2B5EF4-FFF2-40B4-BE49-F238E27FC236}">
                <a16:creationId xmlns:a16="http://schemas.microsoft.com/office/drawing/2014/main" id="{EB6AEF33-C28A-54FD-B992-DC213D59C7C9}"/>
              </a:ext>
            </a:extLst>
          </p:cNvPr>
          <p:cNvCxnSpPr>
            <a:endCxn id="26" idx="1"/>
          </p:cNvCxnSpPr>
          <p:nvPr/>
        </p:nvCxnSpPr>
        <p:spPr>
          <a:xfrm>
            <a:off x="5704701" y="2562533"/>
            <a:ext cx="1461208" cy="758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378155"/>
            <a:ext cx="5145950" cy="4710124"/>
          </a:xfrm>
        </p:spPr>
        <p:txBody>
          <a:bodyPr>
            <a:normAutofit/>
          </a:bodyPr>
          <a:lstStyle/>
          <a:p>
            <a:r>
              <a:rPr lang="en-US" b="1" dirty="0">
                <a:latin typeface="+mj-lt"/>
                <a:cs typeface="Arial" panose="020B0604020202020204" pitchFamily="34" charset="0"/>
              </a:rPr>
              <a:t>Instead of using cylinders to denote the optodes, there’s an option for using spheres. Simply, flip the switch</a:t>
            </a:r>
          </a:p>
          <a:p>
            <a:pPr lvl="1"/>
            <a:r>
              <a:rPr lang="en-US" b="1" dirty="0">
                <a:latin typeface="+mj-lt"/>
                <a:cs typeface="Arial" panose="020B0604020202020204" pitchFamily="34" charset="0"/>
              </a:rPr>
              <a:t>Switch is located above the “Atlas Scaling” box</a:t>
            </a:r>
          </a:p>
          <a:p>
            <a:pPr lvl="1"/>
            <a:r>
              <a:rPr lang="en-US" b="1" dirty="0">
                <a:latin typeface="+mj-lt"/>
                <a:cs typeface="Arial" panose="020B0604020202020204" pitchFamily="34" charset="0"/>
              </a:rPr>
              <a:t>Future versions of </a:t>
            </a:r>
            <a:r>
              <a:rPr lang="en-US" b="1" dirty="0" err="1">
                <a:latin typeface="+mj-lt"/>
                <a:cs typeface="Arial" panose="020B0604020202020204" pitchFamily="34" charset="0"/>
              </a:rPr>
              <a:t>AlignMe</a:t>
            </a:r>
            <a:r>
              <a:rPr lang="en-US" b="1" dirty="0">
                <a:latin typeface="+mj-lt"/>
                <a:cs typeface="Arial" panose="020B0604020202020204" pitchFamily="34" charset="0"/>
              </a:rPr>
              <a:t> will allow for the user to specify spheres or cylinders as an input in the </a:t>
            </a:r>
            <a:r>
              <a:rPr lang="en-US" b="1" dirty="0" err="1">
                <a:latin typeface="+mj-lt"/>
                <a:cs typeface="Arial" panose="020B0604020202020204" pitchFamily="34" charset="0"/>
              </a:rPr>
              <a:t>DataStorage</a:t>
            </a:r>
            <a:r>
              <a:rPr lang="en-US" b="1" dirty="0">
                <a:latin typeface="+mj-lt"/>
                <a:cs typeface="Arial" panose="020B0604020202020204" pitchFamily="34" charset="0"/>
              </a:rPr>
              <a:t> handle class</a:t>
            </a:r>
          </a:p>
          <a:p>
            <a:r>
              <a:rPr lang="en-US" b="1" dirty="0">
                <a:latin typeface="+mj-lt"/>
                <a:cs typeface="Arial" panose="020B0604020202020204" pitchFamily="34" charset="0"/>
              </a:rPr>
              <a:t>The blue and pink sources and detectors on the pad correspond to S/D 1, you can check this with the pad layout visualization generated earlier in the script</a:t>
            </a:r>
          </a:p>
        </p:txBody>
      </p:sp>
    </p:spTree>
    <p:extLst>
      <p:ext uri="{BB962C8B-B14F-4D97-AF65-F5344CB8AC3E}">
        <p14:creationId xmlns:p14="http://schemas.microsoft.com/office/powerpoint/2010/main" val="1363592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7</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5145950" cy="4710124"/>
          </a:xfrm>
        </p:spPr>
        <p:txBody>
          <a:bodyPr>
            <a:normAutofit/>
          </a:bodyPr>
          <a:lstStyle/>
          <a:p>
            <a:r>
              <a:rPr lang="en-US" b="1" dirty="0">
                <a:latin typeface="+mj-lt"/>
                <a:cs typeface="Arial" panose="020B0604020202020204" pitchFamily="34" charset="0"/>
              </a:rPr>
              <a:t>Additionally, to better view the optode numbers, click the “Turn Optode Labels On/Off” button</a:t>
            </a:r>
          </a:p>
          <a:p>
            <a:pPr lvl="1"/>
            <a:r>
              <a:rPr lang="en-US" b="1" dirty="0">
                <a:latin typeface="+mj-lt"/>
                <a:cs typeface="Arial" panose="020B0604020202020204" pitchFamily="34" charset="0"/>
              </a:rPr>
              <a:t>If no numbers, button displays: Turn Optode Labels On</a:t>
            </a:r>
          </a:p>
          <a:p>
            <a:pPr lvl="1"/>
            <a:r>
              <a:rPr lang="en-US" b="1" dirty="0">
                <a:latin typeface="+mj-lt"/>
                <a:cs typeface="Arial" panose="020B0604020202020204" pitchFamily="34" charset="0"/>
              </a:rPr>
              <a:t>If numbers, button displays: Turn Optode Labels Off</a:t>
            </a:r>
          </a:p>
          <a:p>
            <a:r>
              <a:rPr lang="en-US" b="1" dirty="0">
                <a:latin typeface="+mj-lt"/>
                <a:cs typeface="Arial" panose="020B0604020202020204" pitchFamily="34" charset="0"/>
              </a:rPr>
              <a:t>We’ll turn the optode labels off for the rest of the tutorial</a:t>
            </a:r>
          </a:p>
        </p:txBody>
      </p:sp>
      <p:sp>
        <p:nvSpPr>
          <p:cNvPr id="3" name="Slide Number Placeholder 2">
            <a:extLst>
              <a:ext uri="{FF2B5EF4-FFF2-40B4-BE49-F238E27FC236}">
                <a16:creationId xmlns:a16="http://schemas.microsoft.com/office/drawing/2014/main" id="{41171793-AF63-C56E-70FD-E2D400FB42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BB4FA7D8-E87C-EE53-8792-D6F73E21772B}"/>
              </a:ext>
            </a:extLst>
          </p:cNvPr>
          <p:cNvPicPr>
            <a:picLocks noChangeAspect="1"/>
          </p:cNvPicPr>
          <p:nvPr/>
        </p:nvPicPr>
        <p:blipFill>
          <a:blip r:embed="rId4"/>
          <a:stretch>
            <a:fillRect/>
          </a:stretch>
        </p:blipFill>
        <p:spPr>
          <a:xfrm>
            <a:off x="6624734" y="2511413"/>
            <a:ext cx="5567265" cy="4342467"/>
          </a:xfrm>
          <a:prstGeom prst="rect">
            <a:avLst/>
          </a:prstGeom>
        </p:spPr>
      </p:pic>
    </p:spTree>
    <p:extLst>
      <p:ext uri="{BB962C8B-B14F-4D97-AF65-F5344CB8AC3E}">
        <p14:creationId xmlns:p14="http://schemas.microsoft.com/office/powerpoint/2010/main" val="3634440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8</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Adjust the “Scale” to change the distance between optodes</a:t>
            </a:r>
          </a:p>
          <a:p>
            <a:r>
              <a:rPr lang="en-US" b="1" dirty="0">
                <a:latin typeface="+mj-lt"/>
                <a:cs typeface="Arial" panose="020B0604020202020204" pitchFamily="34" charset="0"/>
              </a:rPr>
              <a:t>Recommended Scale = 1.1</a:t>
            </a:r>
          </a:p>
          <a:p>
            <a:r>
              <a:rPr lang="en-US" b="1" dirty="0">
                <a:latin typeface="+mj-lt"/>
                <a:cs typeface="Arial" panose="020B0604020202020204" pitchFamily="34" charset="0"/>
              </a:rPr>
              <a:t>To update the array after changing any value in the Array Alignment box, such as Scale: simply hit enter, tab, or click somewhere else on the app</a:t>
            </a:r>
          </a:p>
        </p:txBody>
      </p:sp>
      <p:sp>
        <p:nvSpPr>
          <p:cNvPr id="3" name="Slide Number Placeholder 2">
            <a:extLst>
              <a:ext uri="{FF2B5EF4-FFF2-40B4-BE49-F238E27FC236}">
                <a16:creationId xmlns:a16="http://schemas.microsoft.com/office/drawing/2014/main" id="{0DEF64F0-AAE6-264F-3F95-1F98B39F97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0" name="Picture 9">
            <a:extLst>
              <a:ext uri="{FF2B5EF4-FFF2-40B4-BE49-F238E27FC236}">
                <a16:creationId xmlns:a16="http://schemas.microsoft.com/office/drawing/2014/main" id="{56C5AB80-DAEC-59F5-205C-53AC779637B0}"/>
              </a:ext>
            </a:extLst>
          </p:cNvPr>
          <p:cNvPicPr>
            <a:picLocks noChangeAspect="1"/>
          </p:cNvPicPr>
          <p:nvPr/>
        </p:nvPicPr>
        <p:blipFill>
          <a:blip r:embed="rId3"/>
          <a:stretch>
            <a:fillRect/>
          </a:stretch>
        </p:blipFill>
        <p:spPr>
          <a:xfrm>
            <a:off x="5707780" y="1796189"/>
            <a:ext cx="6484220" cy="5057692"/>
          </a:xfrm>
          <a:prstGeom prst="rect">
            <a:avLst/>
          </a:prstGeom>
        </p:spPr>
      </p:pic>
      <p:sp>
        <p:nvSpPr>
          <p:cNvPr id="11" name="Rectangle 10">
            <a:extLst>
              <a:ext uri="{FF2B5EF4-FFF2-40B4-BE49-F238E27FC236}">
                <a16:creationId xmlns:a16="http://schemas.microsoft.com/office/drawing/2014/main" id="{FAF13E4F-6865-E014-9D33-0EA53211DC1D}"/>
              </a:ext>
            </a:extLst>
          </p:cNvPr>
          <p:cNvSpPr/>
          <p:nvPr/>
        </p:nvSpPr>
        <p:spPr>
          <a:xfrm>
            <a:off x="6265190" y="4294785"/>
            <a:ext cx="1694284" cy="2128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461362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9</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The bottom row of optodes should line up with the very top of the ear.</a:t>
            </a:r>
          </a:p>
          <a:p>
            <a:r>
              <a:rPr lang="en-US" b="1" dirty="0">
                <a:latin typeface="+mj-lt"/>
                <a:cs typeface="Arial" panose="020B0604020202020204" pitchFamily="34" charset="0"/>
              </a:rPr>
              <a:t>Adjust “</a:t>
            </a:r>
            <a:r>
              <a:rPr lang="en-US" b="1" dirty="0" err="1">
                <a:latin typeface="+mj-lt"/>
                <a:cs typeface="Arial" panose="020B0604020202020204" pitchFamily="34" charset="0"/>
              </a:rPr>
              <a:t>dz</a:t>
            </a:r>
            <a:r>
              <a:rPr lang="en-US" b="1" dirty="0">
                <a:latin typeface="+mj-lt"/>
                <a:cs typeface="Arial" panose="020B0604020202020204" pitchFamily="34" charset="0"/>
              </a:rPr>
              <a:t>” to do this</a:t>
            </a:r>
          </a:p>
          <a:p>
            <a:pPr lvl="1"/>
            <a:r>
              <a:rPr lang="en-US" b="1" dirty="0">
                <a:latin typeface="+mj-lt"/>
                <a:cs typeface="Arial" panose="020B0604020202020204" pitchFamily="34" charset="0"/>
              </a:rPr>
              <a:t>Changed from -70.24 to -60.24</a:t>
            </a:r>
          </a:p>
          <a:p>
            <a:r>
              <a:rPr lang="en-US" b="1" dirty="0">
                <a:latin typeface="+mj-lt"/>
                <a:cs typeface="Arial" panose="020B0604020202020204" pitchFamily="34" charset="0"/>
              </a:rPr>
              <a:t>To update the array after changing any value in the Array Alignment box, such as </a:t>
            </a:r>
            <a:r>
              <a:rPr lang="en-US" b="1" dirty="0" err="1">
                <a:latin typeface="+mj-lt"/>
                <a:cs typeface="Arial" panose="020B0604020202020204" pitchFamily="34" charset="0"/>
              </a:rPr>
              <a:t>dz</a:t>
            </a:r>
            <a:r>
              <a:rPr lang="en-US" b="1" dirty="0">
                <a:latin typeface="+mj-lt"/>
                <a:cs typeface="Arial" panose="020B0604020202020204" pitchFamily="34" charset="0"/>
              </a:rPr>
              <a:t>: simply hit enter, tab, or click somewhere else on the app</a:t>
            </a:r>
          </a:p>
        </p:txBody>
      </p:sp>
      <p:sp>
        <p:nvSpPr>
          <p:cNvPr id="3" name="Slide Number Placeholder 2">
            <a:extLst>
              <a:ext uri="{FF2B5EF4-FFF2-40B4-BE49-F238E27FC236}">
                <a16:creationId xmlns:a16="http://schemas.microsoft.com/office/drawing/2014/main" id="{7CCEB5B4-A3AA-2A1F-4206-1EA99BFADD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0" name="Picture 9">
            <a:extLst>
              <a:ext uri="{FF2B5EF4-FFF2-40B4-BE49-F238E27FC236}">
                <a16:creationId xmlns:a16="http://schemas.microsoft.com/office/drawing/2014/main" id="{42254A84-8904-EC9C-772F-FF411C11FE7B}"/>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11" name="Rectangle 10">
            <a:extLst>
              <a:ext uri="{FF2B5EF4-FFF2-40B4-BE49-F238E27FC236}">
                <a16:creationId xmlns:a16="http://schemas.microsoft.com/office/drawing/2014/main" id="{FAF13E4F-6865-E014-9D33-0EA53211DC1D}"/>
              </a:ext>
            </a:extLst>
          </p:cNvPr>
          <p:cNvSpPr/>
          <p:nvPr/>
        </p:nvSpPr>
        <p:spPr>
          <a:xfrm>
            <a:off x="6114662" y="5050338"/>
            <a:ext cx="680352" cy="25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13153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10</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Change to “YZ view”</a:t>
            </a:r>
          </a:p>
          <a:p>
            <a:r>
              <a:rPr lang="en-US" b="1" dirty="0">
                <a:latin typeface="+mj-lt"/>
                <a:cs typeface="Arial" panose="020B0604020202020204" pitchFamily="34" charset="0"/>
              </a:rPr>
              <a:t>Visualization check</a:t>
            </a:r>
          </a:p>
          <a:p>
            <a:pPr lvl="1"/>
            <a:r>
              <a:rPr lang="en-US" b="1" dirty="0">
                <a:latin typeface="+mj-lt"/>
                <a:cs typeface="Arial" panose="020B0604020202020204" pitchFamily="34" charset="0"/>
              </a:rPr>
              <a:t>The pad should be no more than 10mm away from the mesh</a:t>
            </a:r>
          </a:p>
          <a:p>
            <a:pPr lvl="1"/>
            <a:r>
              <a:rPr lang="en-US" b="1" dirty="0">
                <a:latin typeface="+mj-lt"/>
                <a:cs typeface="Arial" panose="020B0604020202020204" pitchFamily="34" charset="0"/>
              </a:rPr>
              <a:t>Let’s move it closer</a:t>
            </a:r>
          </a:p>
        </p:txBody>
      </p:sp>
      <p:sp>
        <p:nvSpPr>
          <p:cNvPr id="3" name="Slide Number Placeholder 2">
            <a:extLst>
              <a:ext uri="{FF2B5EF4-FFF2-40B4-BE49-F238E27FC236}">
                <a16:creationId xmlns:a16="http://schemas.microsoft.com/office/drawing/2014/main" id="{B4201B3F-2F72-5C4B-B70C-EF36C89B23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7F01485B-A9E6-3542-27E3-4D5DCA81811A}"/>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8" name="Rectangle 7">
            <a:extLst>
              <a:ext uri="{FF2B5EF4-FFF2-40B4-BE49-F238E27FC236}">
                <a16:creationId xmlns:a16="http://schemas.microsoft.com/office/drawing/2014/main" id="{807F19A3-88DD-8715-719A-8F162C24FA3F}"/>
              </a:ext>
            </a:extLst>
          </p:cNvPr>
          <p:cNvSpPr/>
          <p:nvPr/>
        </p:nvSpPr>
        <p:spPr>
          <a:xfrm>
            <a:off x="9870181" y="239500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562043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375256"/>
          </a:xfrm>
        </p:spPr>
        <p:txBody>
          <a:bodyPr>
            <a:normAutofit lnSpcReduction="10000"/>
          </a:bodyPr>
          <a:lstStyle/>
          <a:p>
            <a:r>
              <a:rPr lang="en-US" b="1" dirty="0">
                <a:latin typeface="+mj-lt"/>
                <a:cs typeface="Arial" panose="020B0604020202020204" pitchFamily="34" charset="0"/>
              </a:rPr>
              <a:t>Visualization check</a:t>
            </a:r>
          </a:p>
          <a:p>
            <a:pPr lvl="1"/>
            <a:r>
              <a:rPr lang="en-US" b="1" dirty="0">
                <a:latin typeface="+mj-lt"/>
                <a:cs typeface="Arial" panose="020B0604020202020204" pitchFamily="34" charset="0"/>
              </a:rPr>
              <a:t>The pad should be no more than 10mm away from the mesh</a:t>
            </a:r>
          </a:p>
          <a:p>
            <a:pPr lvl="1"/>
            <a:r>
              <a:rPr lang="en-US" b="1" dirty="0">
                <a:latin typeface="+mj-lt"/>
                <a:cs typeface="Arial" panose="020B0604020202020204" pitchFamily="34" charset="0"/>
              </a:rPr>
              <a:t>Let’s move it closer</a:t>
            </a:r>
          </a:p>
          <a:p>
            <a:r>
              <a:rPr lang="en-US" b="1" dirty="0" err="1">
                <a:latin typeface="+mj-lt"/>
                <a:cs typeface="Arial" panose="020B0604020202020204" pitchFamily="34" charset="0"/>
              </a:rPr>
              <a:t>dy</a:t>
            </a:r>
            <a:r>
              <a:rPr lang="en-US" b="1" dirty="0">
                <a:latin typeface="+mj-lt"/>
                <a:cs typeface="Arial" panose="020B0604020202020204" pitchFamily="34" charset="0"/>
              </a:rPr>
              <a:t> changed from -147.8 to -120.8</a:t>
            </a:r>
          </a:p>
          <a:p>
            <a:pPr lvl="1"/>
            <a:r>
              <a:rPr lang="en-US" b="1" dirty="0">
                <a:latin typeface="+mj-lt"/>
                <a:cs typeface="Arial" panose="020B0604020202020204" pitchFamily="34" charset="0"/>
              </a:rPr>
              <a:t>To update the array after changing any value in the Array Alignment box, such as </a:t>
            </a:r>
            <a:r>
              <a:rPr lang="en-US" b="1" dirty="0" err="1">
                <a:latin typeface="+mj-lt"/>
                <a:cs typeface="Arial" panose="020B0604020202020204" pitchFamily="34" charset="0"/>
              </a:rPr>
              <a:t>dy</a:t>
            </a:r>
            <a:r>
              <a:rPr lang="en-US" b="1" dirty="0">
                <a:latin typeface="+mj-lt"/>
                <a:cs typeface="Arial" panose="020B0604020202020204" pitchFamily="34" charset="0"/>
              </a:rPr>
              <a:t>: simply hit enter, tab, or click somewhere else on the app</a:t>
            </a:r>
          </a:p>
          <a:p>
            <a:r>
              <a:rPr lang="en-US" b="1" dirty="0">
                <a:latin typeface="+mj-lt"/>
                <a:cs typeface="Arial" panose="020B0604020202020204" pitchFamily="34" charset="0"/>
              </a:rPr>
              <a:t>Let’s visualize in XY view one more time to check the distance</a:t>
            </a:r>
          </a:p>
        </p:txBody>
      </p:sp>
      <p:sp>
        <p:nvSpPr>
          <p:cNvPr id="3" name="Slide Number Placeholder 2">
            <a:extLst>
              <a:ext uri="{FF2B5EF4-FFF2-40B4-BE49-F238E27FC236}">
                <a16:creationId xmlns:a16="http://schemas.microsoft.com/office/drawing/2014/main" id="{79488D6C-1EDB-9789-13E7-1D0BD89110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8CCE5935-C9C6-A233-45D4-8F18F454AE0E}"/>
              </a:ext>
            </a:extLst>
          </p:cNvPr>
          <p:cNvPicPr>
            <a:picLocks noChangeAspect="1"/>
          </p:cNvPicPr>
          <p:nvPr/>
        </p:nvPicPr>
        <p:blipFill>
          <a:blip r:embed="rId3"/>
          <a:stretch>
            <a:fillRect/>
          </a:stretch>
        </p:blipFill>
        <p:spPr>
          <a:xfrm>
            <a:off x="5707780" y="1796189"/>
            <a:ext cx="6484220" cy="5057692"/>
          </a:xfrm>
          <a:prstGeom prst="rect">
            <a:avLst/>
          </a:prstGeom>
        </p:spPr>
      </p:pic>
      <p:sp>
        <p:nvSpPr>
          <p:cNvPr id="8" name="Rectangle 7">
            <a:extLst>
              <a:ext uri="{FF2B5EF4-FFF2-40B4-BE49-F238E27FC236}">
                <a16:creationId xmlns:a16="http://schemas.microsoft.com/office/drawing/2014/main" id="{807F19A3-88DD-8715-719A-8F162C24FA3F}"/>
              </a:ext>
            </a:extLst>
          </p:cNvPr>
          <p:cNvSpPr/>
          <p:nvPr/>
        </p:nvSpPr>
        <p:spPr>
          <a:xfrm>
            <a:off x="6259234" y="4848806"/>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05314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One last visualization check</a:t>
            </a:r>
          </a:p>
          <a:p>
            <a:pPr lvl="1"/>
            <a:r>
              <a:rPr lang="en-US" b="1" dirty="0">
                <a:latin typeface="+mj-lt"/>
                <a:cs typeface="Arial" panose="020B0604020202020204" pitchFamily="34" charset="0"/>
              </a:rPr>
              <a:t>Hit “XY View”</a:t>
            </a:r>
          </a:p>
          <a:p>
            <a:r>
              <a:rPr lang="en-US" b="1" dirty="0">
                <a:latin typeface="+mj-lt"/>
                <a:cs typeface="Arial" panose="020B0604020202020204" pitchFamily="34" charset="0"/>
              </a:rPr>
              <a:t>We can move the pad slightly closer. Let’s adjust “</a:t>
            </a:r>
            <a:r>
              <a:rPr lang="en-US" b="1" dirty="0" err="1">
                <a:latin typeface="+mj-lt"/>
                <a:cs typeface="Arial" panose="020B0604020202020204" pitchFamily="34" charset="0"/>
              </a:rPr>
              <a:t>dy</a:t>
            </a:r>
            <a:r>
              <a:rPr lang="en-US" b="1" dirty="0">
                <a:latin typeface="+mj-lt"/>
                <a:cs typeface="Arial" panose="020B0604020202020204" pitchFamily="34" charset="0"/>
              </a:rPr>
              <a:t>” one last time</a:t>
            </a:r>
          </a:p>
        </p:txBody>
      </p:sp>
      <p:sp>
        <p:nvSpPr>
          <p:cNvPr id="3" name="Slide Number Placeholder 2">
            <a:extLst>
              <a:ext uri="{FF2B5EF4-FFF2-40B4-BE49-F238E27FC236}">
                <a16:creationId xmlns:a16="http://schemas.microsoft.com/office/drawing/2014/main" id="{87FDAE41-2557-4AE8-64C9-A4B485BAE1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56701A37-42DB-1D6F-C435-5EA93A13AC73}"/>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8" name="Rectangle 7">
            <a:extLst>
              <a:ext uri="{FF2B5EF4-FFF2-40B4-BE49-F238E27FC236}">
                <a16:creationId xmlns:a16="http://schemas.microsoft.com/office/drawing/2014/main" id="{807F19A3-88DD-8715-719A-8F162C24FA3F}"/>
              </a:ext>
            </a:extLst>
          </p:cNvPr>
          <p:cNvSpPr/>
          <p:nvPr/>
        </p:nvSpPr>
        <p:spPr>
          <a:xfrm>
            <a:off x="9123138" y="23991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128512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2534815-9644-00F2-FD48-1B1CF3BED290}"/>
              </a:ext>
            </a:extLst>
          </p:cNvPr>
          <p:cNvPicPr>
            <a:picLocks noChangeAspect="1"/>
          </p:cNvPicPr>
          <p:nvPr/>
        </p:nvPicPr>
        <p:blipFill>
          <a:blip r:embed="rId3"/>
          <a:stretch>
            <a:fillRect/>
          </a:stretch>
        </p:blipFill>
        <p:spPr>
          <a:xfrm>
            <a:off x="6975335" y="0"/>
            <a:ext cx="4067596" cy="3172725"/>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mj-lt"/>
                <a:cs typeface="Arial" panose="020B0604020202020204" pitchFamily="34" charset="0"/>
              </a:rPr>
              <a:t>Dy changed from -120.8 to -115.8</a:t>
            </a:r>
          </a:p>
          <a:p>
            <a:r>
              <a:rPr lang="en-US" b="1" dirty="0">
                <a:latin typeface="+mj-lt"/>
                <a:cs typeface="Arial" panose="020B0604020202020204" pitchFamily="34" charset="0"/>
              </a:rPr>
              <a:t>Looks good! Lets do one final sanity check of all 3 views</a:t>
            </a:r>
          </a:p>
        </p:txBody>
      </p:sp>
      <p:sp>
        <p:nvSpPr>
          <p:cNvPr id="3" name="Slide Number Placeholder 2">
            <a:extLst>
              <a:ext uri="{FF2B5EF4-FFF2-40B4-BE49-F238E27FC236}">
                <a16:creationId xmlns:a16="http://schemas.microsoft.com/office/drawing/2014/main" id="{9A661292-597A-B754-0605-C334417DF1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mj-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900" b="0" i="0" u="none" strike="noStrike" kern="1200" cap="none" spc="0" normalizeH="0" baseline="0" noProof="0">
              <a:ln>
                <a:noFill/>
              </a:ln>
              <a:solidFill>
                <a:srgbClr val="90C226"/>
              </a:solidFill>
              <a:effectLst/>
              <a:uLnTx/>
              <a:uFillTx/>
              <a:latin typeface="+mj-lt"/>
              <a:ea typeface="+mn-ea"/>
              <a:cs typeface="+mn-cs"/>
            </a:endParaRPr>
          </a:p>
        </p:txBody>
      </p:sp>
      <p:sp>
        <p:nvSpPr>
          <p:cNvPr id="8" name="Rectangle 7">
            <a:extLst>
              <a:ext uri="{FF2B5EF4-FFF2-40B4-BE49-F238E27FC236}">
                <a16:creationId xmlns:a16="http://schemas.microsoft.com/office/drawing/2014/main" id="{807F19A3-88DD-8715-719A-8F162C24FA3F}"/>
              </a:ext>
            </a:extLst>
          </p:cNvPr>
          <p:cNvSpPr/>
          <p:nvPr/>
        </p:nvSpPr>
        <p:spPr>
          <a:xfrm>
            <a:off x="7289069" y="1902018"/>
            <a:ext cx="480264" cy="150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pic>
        <p:nvPicPr>
          <p:cNvPr id="5" name="Picture 4"/>
          <p:cNvPicPr>
            <a:picLocks noChangeAspect="1"/>
          </p:cNvPicPr>
          <p:nvPr/>
        </p:nvPicPr>
        <p:blipFill rotWithShape="1">
          <a:blip r:embed="rId4"/>
          <a:srcRect t="154"/>
          <a:stretch/>
        </p:blipFill>
        <p:spPr>
          <a:xfrm>
            <a:off x="1028756" y="3621206"/>
            <a:ext cx="4144321" cy="3236794"/>
          </a:xfrm>
          <a:prstGeom prst="rect">
            <a:avLst/>
          </a:prstGeom>
        </p:spPr>
      </p:pic>
      <p:pic>
        <p:nvPicPr>
          <p:cNvPr id="6" name="Picture 5"/>
          <p:cNvPicPr>
            <a:picLocks noChangeAspect="1"/>
          </p:cNvPicPr>
          <p:nvPr/>
        </p:nvPicPr>
        <p:blipFill rotWithShape="1">
          <a:blip r:embed="rId5"/>
          <a:srcRect t="267"/>
          <a:stretch/>
        </p:blipFill>
        <p:spPr>
          <a:xfrm>
            <a:off x="6975335" y="3689444"/>
            <a:ext cx="4067596" cy="3173275"/>
          </a:xfrm>
          <a:prstGeom prst="rect">
            <a:avLst/>
          </a:prstGeom>
        </p:spPr>
      </p:pic>
      <p:sp>
        <p:nvSpPr>
          <p:cNvPr id="12" name="Rectangle 11">
            <a:extLst>
              <a:ext uri="{FF2B5EF4-FFF2-40B4-BE49-F238E27FC236}">
                <a16:creationId xmlns:a16="http://schemas.microsoft.com/office/drawing/2014/main" id="{807F19A3-88DD-8715-719A-8F162C24FA3F}"/>
              </a:ext>
            </a:extLst>
          </p:cNvPr>
          <p:cNvSpPr/>
          <p:nvPr/>
        </p:nvSpPr>
        <p:spPr>
          <a:xfrm>
            <a:off x="7287721" y="5590622"/>
            <a:ext cx="480264" cy="150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3" name="Rectangle 12">
            <a:extLst>
              <a:ext uri="{FF2B5EF4-FFF2-40B4-BE49-F238E27FC236}">
                <a16:creationId xmlns:a16="http://schemas.microsoft.com/office/drawing/2014/main" id="{807F19A3-88DD-8715-719A-8F162C24FA3F}"/>
              </a:ext>
            </a:extLst>
          </p:cNvPr>
          <p:cNvSpPr/>
          <p:nvPr/>
        </p:nvSpPr>
        <p:spPr>
          <a:xfrm>
            <a:off x="9168273" y="436970"/>
            <a:ext cx="388043" cy="145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5" name="Rectangle 14">
            <a:extLst>
              <a:ext uri="{FF2B5EF4-FFF2-40B4-BE49-F238E27FC236}">
                <a16:creationId xmlns:a16="http://schemas.microsoft.com/office/drawing/2014/main" id="{807F19A3-88DD-8715-719A-8F162C24FA3F}"/>
              </a:ext>
            </a:extLst>
          </p:cNvPr>
          <p:cNvSpPr/>
          <p:nvPr/>
        </p:nvSpPr>
        <p:spPr>
          <a:xfrm>
            <a:off x="1348193" y="5566346"/>
            <a:ext cx="480264" cy="150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7" name="Rectangle 16">
            <a:extLst>
              <a:ext uri="{FF2B5EF4-FFF2-40B4-BE49-F238E27FC236}">
                <a16:creationId xmlns:a16="http://schemas.microsoft.com/office/drawing/2014/main" id="{807F19A3-88DD-8715-719A-8F162C24FA3F}"/>
              </a:ext>
            </a:extLst>
          </p:cNvPr>
          <p:cNvSpPr/>
          <p:nvPr/>
        </p:nvSpPr>
        <p:spPr>
          <a:xfrm>
            <a:off x="9613333" y="4126922"/>
            <a:ext cx="388043" cy="145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8" name="Rectangle 17">
            <a:extLst>
              <a:ext uri="{FF2B5EF4-FFF2-40B4-BE49-F238E27FC236}">
                <a16:creationId xmlns:a16="http://schemas.microsoft.com/office/drawing/2014/main" id="{807F19A3-88DD-8715-719A-8F162C24FA3F}"/>
              </a:ext>
            </a:extLst>
          </p:cNvPr>
          <p:cNvSpPr/>
          <p:nvPr/>
        </p:nvSpPr>
        <p:spPr>
          <a:xfrm>
            <a:off x="2767501" y="4078370"/>
            <a:ext cx="388043" cy="145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7" name="TextBox 6"/>
          <p:cNvSpPr txBox="1"/>
          <p:nvPr/>
        </p:nvSpPr>
        <p:spPr>
          <a:xfrm>
            <a:off x="0" y="3689444"/>
            <a:ext cx="10438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XZ view</a:t>
            </a:r>
          </a:p>
        </p:txBody>
      </p:sp>
      <p:sp>
        <p:nvSpPr>
          <p:cNvPr id="19" name="TextBox 18"/>
          <p:cNvSpPr txBox="1"/>
          <p:nvPr/>
        </p:nvSpPr>
        <p:spPr>
          <a:xfrm>
            <a:off x="5922803" y="67638"/>
            <a:ext cx="1052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XY view</a:t>
            </a:r>
          </a:p>
        </p:txBody>
      </p:sp>
      <p:sp>
        <p:nvSpPr>
          <p:cNvPr id="20" name="TextBox 19"/>
          <p:cNvSpPr txBox="1"/>
          <p:nvPr/>
        </p:nvSpPr>
        <p:spPr>
          <a:xfrm>
            <a:off x="5931459" y="3689444"/>
            <a:ext cx="10438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YZ view</a:t>
            </a:r>
          </a:p>
        </p:txBody>
      </p:sp>
    </p:spTree>
    <p:extLst>
      <p:ext uri="{BB962C8B-B14F-4D97-AF65-F5344CB8AC3E}">
        <p14:creationId xmlns:p14="http://schemas.microsoft.com/office/powerpoint/2010/main" val="246317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5ECE307-63F0-CD00-F719-0BBBB3251EE7}"/>
              </a:ext>
            </a:extLst>
          </p:cNvPr>
          <p:cNvPicPr>
            <a:picLocks noChangeAspect="1"/>
          </p:cNvPicPr>
          <p:nvPr/>
        </p:nvPicPr>
        <p:blipFill>
          <a:blip r:embed="rId3"/>
          <a:stretch>
            <a:fillRect/>
          </a:stretch>
        </p:blipFill>
        <p:spPr>
          <a:xfrm>
            <a:off x="2754889" y="4790010"/>
            <a:ext cx="2629771" cy="2063871"/>
          </a:xfrm>
          <a:prstGeom prst="rect">
            <a:avLst/>
          </a:prstGeom>
        </p:spPr>
      </p:pic>
      <p:pic>
        <p:nvPicPr>
          <p:cNvPr id="10" name="Picture 9">
            <a:extLst>
              <a:ext uri="{FF2B5EF4-FFF2-40B4-BE49-F238E27FC236}">
                <a16:creationId xmlns:a16="http://schemas.microsoft.com/office/drawing/2014/main" id="{B2534815-9644-00F2-FD48-1B1CF3BED290}"/>
              </a:ext>
            </a:extLst>
          </p:cNvPr>
          <p:cNvPicPr>
            <a:picLocks noChangeAspect="1"/>
          </p:cNvPicPr>
          <p:nvPr/>
        </p:nvPicPr>
        <p:blipFill>
          <a:blip r:embed="rId4"/>
          <a:stretch>
            <a:fillRect/>
          </a:stretch>
        </p:blipFill>
        <p:spPr>
          <a:xfrm>
            <a:off x="5524500" y="1653231"/>
            <a:ext cx="6667500" cy="5200650"/>
          </a:xfrm>
          <a:prstGeom prst="rect">
            <a:avLst/>
          </a:prstGeom>
        </p:spPr>
      </p:pic>
      <p:cxnSp>
        <p:nvCxnSpPr>
          <p:cNvPr id="9" name="Straight Arrow Connector 8">
            <a:extLst>
              <a:ext uri="{FF2B5EF4-FFF2-40B4-BE49-F238E27FC236}">
                <a16:creationId xmlns:a16="http://schemas.microsoft.com/office/drawing/2014/main" id="{0928581A-7ABC-093D-385D-CCBC55BD1347}"/>
              </a:ext>
            </a:extLst>
          </p:cNvPr>
          <p:cNvCxnSpPr>
            <a:cxnSpLocks/>
          </p:cNvCxnSpPr>
          <p:nvPr/>
        </p:nvCxnSpPr>
        <p:spPr>
          <a:xfrm>
            <a:off x="4162425" y="2695575"/>
            <a:ext cx="2089086" cy="34253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mj-lt"/>
                <a:cs typeface="Arial" panose="020B0604020202020204" pitchFamily="34" charset="0"/>
              </a:rPr>
              <a:t>Looks good! Now time to relax the grid onto the mesh</a:t>
            </a:r>
          </a:p>
          <a:p>
            <a:r>
              <a:rPr lang="en-US" b="1" dirty="0">
                <a:latin typeface="+mj-lt"/>
                <a:cs typeface="Arial" panose="020B0604020202020204" pitchFamily="34" charset="0"/>
              </a:rPr>
              <a:t>Hit the “Relax Array” button</a:t>
            </a:r>
          </a:p>
          <a:p>
            <a:r>
              <a:rPr lang="en-US" b="1" dirty="0">
                <a:latin typeface="+mj-lt"/>
                <a:cs typeface="Arial" panose="020B0604020202020204" pitchFamily="34" charset="0"/>
              </a:rPr>
              <a:t>Then, the below two figures will pop up and start to update as the array is relaxed onto the surface of the mesh</a:t>
            </a:r>
          </a:p>
        </p:txBody>
      </p:sp>
      <p:sp>
        <p:nvSpPr>
          <p:cNvPr id="3" name="Slide Number Placeholder 2">
            <a:extLst>
              <a:ext uri="{FF2B5EF4-FFF2-40B4-BE49-F238E27FC236}">
                <a16:creationId xmlns:a16="http://schemas.microsoft.com/office/drawing/2014/main" id="{9A661292-597A-B754-0605-C334417DF1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4" name="Picture 13">
            <a:extLst>
              <a:ext uri="{FF2B5EF4-FFF2-40B4-BE49-F238E27FC236}">
                <a16:creationId xmlns:a16="http://schemas.microsoft.com/office/drawing/2014/main" id="{2EE920E8-A4CE-877B-2F72-20C5981CA125}"/>
              </a:ext>
            </a:extLst>
          </p:cNvPr>
          <p:cNvPicPr>
            <a:picLocks noChangeAspect="1"/>
          </p:cNvPicPr>
          <p:nvPr/>
        </p:nvPicPr>
        <p:blipFill>
          <a:blip r:embed="rId5"/>
          <a:stretch>
            <a:fillRect/>
          </a:stretch>
        </p:blipFill>
        <p:spPr>
          <a:xfrm>
            <a:off x="0" y="4790011"/>
            <a:ext cx="2566078" cy="2063870"/>
          </a:xfrm>
          <a:prstGeom prst="rect">
            <a:avLst/>
          </a:prstGeom>
        </p:spPr>
      </p:pic>
    </p:spTree>
    <p:extLst>
      <p:ext uri="{BB962C8B-B14F-4D97-AF65-F5344CB8AC3E}">
        <p14:creationId xmlns:p14="http://schemas.microsoft.com/office/powerpoint/2010/main" val="219603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037003"/>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rPr>
              <a:t>If it isn’t</a:t>
            </a:r>
            <a:r>
              <a:rPr lang="en-US" sz="1600" dirty="0">
                <a:solidFill>
                  <a:prstClr val="white">
                    <a:lumMod val="75000"/>
                    <a:lumOff val="25000"/>
                  </a:prstClr>
                </a:solidFill>
                <a:latin typeface="Trebuchet MS" panose="020B0603020202020204"/>
              </a:rPr>
              <a:t> already in your path, you must add it to your path</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dirty="0">
                <a:solidFill>
                  <a:prstClr val="white">
                    <a:lumMod val="75000"/>
                    <a:lumOff val="25000"/>
                  </a:prstClr>
                </a:solidFill>
                <a:latin typeface="Trebuchet MS" panose="020B0603020202020204"/>
                <a:sym typeface="Wingdings" panose="05000000000000000000" pitchFamily="2" charset="2"/>
              </a:rPr>
              <a:t></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Now you can save outputs directly to your output directory</a:t>
            </a:r>
            <a:endPar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2540539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mj-lt"/>
                <a:cs typeface="Arial" panose="020B0604020202020204" pitchFamily="34" charset="0"/>
              </a:rPr>
              <a:t>Once optodes are relaxed onto the mesh, a dialogue box will show up on the </a:t>
            </a:r>
            <a:r>
              <a:rPr lang="en-US" b="1" dirty="0" err="1">
                <a:latin typeface="+mj-lt"/>
                <a:cs typeface="Arial" panose="020B0604020202020204" pitchFamily="34" charset="0"/>
              </a:rPr>
              <a:t>AlignMe</a:t>
            </a:r>
            <a:r>
              <a:rPr lang="en-US" b="1" dirty="0">
                <a:latin typeface="+mj-lt"/>
                <a:cs typeface="Arial" panose="020B0604020202020204" pitchFamily="34" charset="0"/>
              </a:rPr>
              <a:t> app</a:t>
            </a:r>
          </a:p>
          <a:p>
            <a:r>
              <a:rPr lang="en-US" b="1" dirty="0">
                <a:latin typeface="+mj-lt"/>
                <a:cs typeface="Arial" panose="020B0604020202020204" pitchFamily="34" charset="0"/>
              </a:rPr>
              <a:t>Hit “OK” to close the dialogue box</a:t>
            </a:r>
          </a:p>
        </p:txBody>
      </p:sp>
      <p:sp>
        <p:nvSpPr>
          <p:cNvPr id="5" name="Slide Number Placeholder 4">
            <a:extLst>
              <a:ext uri="{FF2B5EF4-FFF2-40B4-BE49-F238E27FC236}">
                <a16:creationId xmlns:a16="http://schemas.microsoft.com/office/drawing/2014/main" id="{C980304A-13DD-D67A-B72A-FF0C12EBAD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id="{4FDA7077-9F26-75CF-F2AC-C431D601CB7E}"/>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3" name="Rectangle 2">
            <a:extLst>
              <a:ext uri="{FF2B5EF4-FFF2-40B4-BE49-F238E27FC236}">
                <a16:creationId xmlns:a16="http://schemas.microsoft.com/office/drawing/2014/main" id="{EBB00469-6DED-5F85-55BF-FA7264302647}"/>
              </a:ext>
            </a:extLst>
          </p:cNvPr>
          <p:cNvSpPr/>
          <p:nvPr/>
        </p:nvSpPr>
        <p:spPr>
          <a:xfrm>
            <a:off x="10860834" y="4627985"/>
            <a:ext cx="675820" cy="2506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662581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16</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mj-lt"/>
                <a:cs typeface="Arial" panose="020B0604020202020204" pitchFamily="34" charset="0"/>
              </a:rPr>
              <a:t>To save the new optode locations to your MATLAB workspace, hit the “Save Alignment” button</a:t>
            </a:r>
          </a:p>
        </p:txBody>
      </p:sp>
      <p:sp>
        <p:nvSpPr>
          <p:cNvPr id="5" name="Slide Number Placeholder 4">
            <a:extLst>
              <a:ext uri="{FF2B5EF4-FFF2-40B4-BE49-F238E27FC236}">
                <a16:creationId xmlns:a16="http://schemas.microsoft.com/office/drawing/2014/main" id="{C980304A-13DD-D67A-B72A-FF0C12EBAD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49D12030-A29D-6CCA-3B11-905C6322B088}"/>
              </a:ext>
            </a:extLst>
          </p:cNvPr>
          <p:cNvPicPr>
            <a:picLocks noChangeAspect="1"/>
          </p:cNvPicPr>
          <p:nvPr/>
        </p:nvPicPr>
        <p:blipFill>
          <a:blip r:embed="rId3"/>
          <a:stretch>
            <a:fillRect/>
          </a:stretch>
        </p:blipFill>
        <p:spPr>
          <a:xfrm>
            <a:off x="6096000" y="2099001"/>
            <a:ext cx="6096000" cy="4754880"/>
          </a:xfrm>
          <a:prstGeom prst="rect">
            <a:avLst/>
          </a:prstGeom>
        </p:spPr>
      </p:pic>
      <p:sp>
        <p:nvSpPr>
          <p:cNvPr id="7" name="Rectangle 6">
            <a:extLst>
              <a:ext uri="{FF2B5EF4-FFF2-40B4-BE49-F238E27FC236}">
                <a16:creationId xmlns:a16="http://schemas.microsoft.com/office/drawing/2014/main" id="{CDBC8B60-05F3-2C05-789D-E529727DF495}"/>
              </a:ext>
            </a:extLst>
          </p:cNvPr>
          <p:cNvSpPr/>
          <p:nvPr/>
        </p:nvSpPr>
        <p:spPr>
          <a:xfrm>
            <a:off x="7351346" y="6148873"/>
            <a:ext cx="840931" cy="379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51240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Potential Errors</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4085166" cy="4001197"/>
          </a:xfrm>
        </p:spPr>
        <p:txBody>
          <a:bodyPr vert="horz" lIns="91440" tIns="45720" rIns="91440" bIns="45720" rtlCol="0" anchor="t">
            <a:normAutofit/>
          </a:bodyPr>
          <a:lstStyle/>
          <a:p>
            <a:r>
              <a:rPr lang="en-US" b="1" dirty="0">
                <a:latin typeface="+mj-lt"/>
                <a:cs typeface="Arial"/>
              </a:rPr>
              <a:t>Sometimes, when clicking the “Save Alignment” button, the error shown on the right occurs</a:t>
            </a:r>
          </a:p>
          <a:p>
            <a:pPr lvl="1"/>
            <a:r>
              <a:rPr lang="en-US" b="1" dirty="0">
                <a:latin typeface="+mj-lt"/>
                <a:cs typeface="Arial"/>
              </a:rPr>
              <a:t>Usually this is due to clicking the button multiple times before the app has finished running</a:t>
            </a:r>
            <a:endParaRPr lang="en-US" b="1" dirty="0">
              <a:latin typeface="+mj-lt"/>
              <a:cs typeface="Arial" panose="020B0604020202020204" pitchFamily="34" charset="0"/>
            </a:endParaRPr>
          </a:p>
          <a:p>
            <a:r>
              <a:rPr lang="en-US" b="1" dirty="0">
                <a:latin typeface="+mj-lt"/>
                <a:cs typeface="Arial"/>
              </a:rPr>
              <a:t>To fix, just select 'Save Alignment' again </a:t>
            </a:r>
          </a:p>
          <a:p>
            <a:pPr lvl="1"/>
            <a:r>
              <a:rPr lang="en-US" b="1" dirty="0">
                <a:latin typeface="+mj-lt"/>
                <a:cs typeface="Arial"/>
              </a:rPr>
              <a:t>Make sure you only click once</a:t>
            </a:r>
          </a:p>
          <a:p>
            <a:pPr lvl="1"/>
            <a:r>
              <a:rPr lang="en-US" b="1" dirty="0">
                <a:latin typeface="+mj-lt"/>
                <a:cs typeface="Arial"/>
              </a:rPr>
              <a:t>Please be patient</a:t>
            </a:r>
          </a:p>
          <a:p>
            <a:pPr marL="0" indent="0">
              <a:buNone/>
            </a:pPr>
            <a:endParaRPr lang="en-US" b="1" dirty="0">
              <a:latin typeface="+mj-lt"/>
              <a:cs typeface="Arial" panose="020B0604020202020204" pitchFamily="34" charset="0"/>
            </a:endParaRPr>
          </a:p>
        </p:txBody>
      </p:sp>
      <p:sp>
        <p:nvSpPr>
          <p:cNvPr id="5" name="Slide Number Placeholder 4">
            <a:extLst>
              <a:ext uri="{FF2B5EF4-FFF2-40B4-BE49-F238E27FC236}">
                <a16:creationId xmlns:a16="http://schemas.microsoft.com/office/drawing/2014/main" id="{65197A34-B5CC-4ED5-6796-DB26B3F8A6F5}"/>
              </a:ext>
            </a:extLst>
          </p:cNvPr>
          <p:cNvSpPr>
            <a:spLocks noGrp="1"/>
          </p:cNvSpPr>
          <p:nvPr>
            <p:ph type="sldNum" sz="quarter" idx="12"/>
          </p:nvPr>
        </p:nvSpPr>
        <p:spPr>
          <a:xfrm>
            <a:off x="11508565" y="1118"/>
            <a:ext cx="68333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7" name="Picture 7" descr="A picture containing background pattern&#10;&#10;Description automatically generated">
            <a:extLst>
              <a:ext uri="{FF2B5EF4-FFF2-40B4-BE49-F238E27FC236}">
                <a16:creationId xmlns:a16="http://schemas.microsoft.com/office/drawing/2014/main" id="{EBADBFD0-4794-B885-0EBF-B280A5B3D680}"/>
              </a:ext>
            </a:extLst>
          </p:cNvPr>
          <p:cNvPicPr>
            <a:picLocks noChangeAspect="1"/>
          </p:cNvPicPr>
          <p:nvPr/>
        </p:nvPicPr>
        <p:blipFill>
          <a:blip r:embed="rId3"/>
          <a:stretch>
            <a:fillRect/>
          </a:stretch>
        </p:blipFill>
        <p:spPr>
          <a:xfrm>
            <a:off x="5867400" y="1707532"/>
            <a:ext cx="5909128" cy="3515508"/>
          </a:xfrm>
          <a:prstGeom prst="rect">
            <a:avLst/>
          </a:prstGeom>
        </p:spPr>
      </p:pic>
    </p:spTree>
    <p:extLst>
      <p:ext uri="{BB962C8B-B14F-4D97-AF65-F5344CB8AC3E}">
        <p14:creationId xmlns:p14="http://schemas.microsoft.com/office/powerpoint/2010/main" val="3133271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5F13F6-2827-A556-57B9-9B04C93E70E5}"/>
              </a:ext>
            </a:extLst>
          </p:cNvPr>
          <p:cNvPicPr>
            <a:picLocks noChangeAspect="1"/>
          </p:cNvPicPr>
          <p:nvPr/>
        </p:nvPicPr>
        <p:blipFill>
          <a:blip r:embed="rId3"/>
          <a:stretch>
            <a:fillRect/>
          </a:stretch>
        </p:blipFill>
        <p:spPr>
          <a:xfrm>
            <a:off x="6118384" y="2183362"/>
            <a:ext cx="6073616" cy="4674637"/>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17</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mj-lt"/>
                <a:cs typeface="Arial" panose="020B0604020202020204" pitchFamily="34" charset="0"/>
              </a:rPr>
              <a:t>A final dialogue box will open. Click OK to close </a:t>
            </a:r>
            <a:r>
              <a:rPr lang="en-US" b="1" dirty="0" err="1">
                <a:latin typeface="+mj-lt"/>
                <a:cs typeface="Arial" panose="020B0604020202020204" pitchFamily="34" charset="0"/>
              </a:rPr>
              <a:t>AlignMe</a:t>
            </a:r>
            <a:endParaRPr lang="en-US" b="1" dirty="0">
              <a:latin typeface="+mj-lt"/>
              <a:cs typeface="Arial" panose="020B0604020202020204" pitchFamily="34" charset="0"/>
            </a:endParaRPr>
          </a:p>
          <a:p>
            <a:pPr marL="0" indent="0">
              <a:buNone/>
            </a:pPr>
            <a:endParaRPr lang="en-US" b="1" dirty="0">
              <a:latin typeface="+mj-lt"/>
              <a:cs typeface="Arial" panose="020B0604020202020204" pitchFamily="34" charset="0"/>
            </a:endParaRPr>
          </a:p>
          <a:p>
            <a:r>
              <a:rPr lang="en-US" b="1" dirty="0">
                <a:latin typeface="+mj-lt"/>
                <a:cs typeface="Arial" panose="020B0604020202020204" pitchFamily="34" charset="0"/>
              </a:rPr>
              <a:t>You’ve finished the </a:t>
            </a:r>
            <a:r>
              <a:rPr lang="en-US" b="1" dirty="0" err="1">
                <a:latin typeface="+mj-lt"/>
                <a:cs typeface="Arial" panose="020B0604020202020204" pitchFamily="34" charset="0"/>
              </a:rPr>
              <a:t>AlignMe</a:t>
            </a:r>
            <a:r>
              <a:rPr lang="en-US" b="1" dirty="0">
                <a:latin typeface="+mj-lt"/>
                <a:cs typeface="Arial" panose="020B0604020202020204" pitchFamily="34" charset="0"/>
              </a:rPr>
              <a:t> tutorial!</a:t>
            </a:r>
          </a:p>
        </p:txBody>
      </p:sp>
      <p:sp>
        <p:nvSpPr>
          <p:cNvPr id="5" name="Slide Number Placeholder 4">
            <a:extLst>
              <a:ext uri="{FF2B5EF4-FFF2-40B4-BE49-F238E27FC236}">
                <a16:creationId xmlns:a16="http://schemas.microsoft.com/office/drawing/2014/main" id="{7178DBBF-066F-1BB3-322F-3FF8EF8420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3" name="Rectangle 2">
            <a:extLst>
              <a:ext uri="{FF2B5EF4-FFF2-40B4-BE49-F238E27FC236}">
                <a16:creationId xmlns:a16="http://schemas.microsoft.com/office/drawing/2014/main" id="{EBB00469-6DED-5F85-55BF-FA7264302647}"/>
              </a:ext>
            </a:extLst>
          </p:cNvPr>
          <p:cNvSpPr/>
          <p:nvPr/>
        </p:nvSpPr>
        <p:spPr>
          <a:xfrm>
            <a:off x="10394303" y="3918857"/>
            <a:ext cx="363898" cy="1866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id="{D8F509D6-A9BC-7645-2B40-AB86A698B591}"/>
              </a:ext>
            </a:extLst>
          </p:cNvPr>
          <p:cNvPicPr>
            <a:picLocks noChangeAspect="1"/>
          </p:cNvPicPr>
          <p:nvPr/>
        </p:nvPicPr>
        <p:blipFill>
          <a:blip r:embed="rId4"/>
          <a:stretch>
            <a:fillRect/>
          </a:stretch>
        </p:blipFill>
        <p:spPr>
          <a:xfrm>
            <a:off x="-1" y="4550172"/>
            <a:ext cx="2864277" cy="2303709"/>
          </a:xfrm>
          <a:prstGeom prst="rect">
            <a:avLst/>
          </a:prstGeom>
        </p:spPr>
      </p:pic>
      <p:pic>
        <p:nvPicPr>
          <p:cNvPr id="13" name="Picture 12">
            <a:extLst>
              <a:ext uri="{FF2B5EF4-FFF2-40B4-BE49-F238E27FC236}">
                <a16:creationId xmlns:a16="http://schemas.microsoft.com/office/drawing/2014/main" id="{2020C16D-FD16-7738-8026-7A4B1B431732}"/>
              </a:ext>
            </a:extLst>
          </p:cNvPr>
          <p:cNvPicPr>
            <a:picLocks noChangeAspect="1"/>
          </p:cNvPicPr>
          <p:nvPr/>
        </p:nvPicPr>
        <p:blipFill>
          <a:blip r:embed="rId5"/>
          <a:stretch>
            <a:fillRect/>
          </a:stretch>
        </p:blipFill>
        <p:spPr>
          <a:xfrm>
            <a:off x="2937088" y="4448175"/>
            <a:ext cx="3086100" cy="2409825"/>
          </a:xfrm>
          <a:prstGeom prst="rect">
            <a:avLst/>
          </a:prstGeom>
        </p:spPr>
      </p:pic>
    </p:spTree>
    <p:extLst>
      <p:ext uri="{BB962C8B-B14F-4D97-AF65-F5344CB8AC3E}">
        <p14:creationId xmlns:p14="http://schemas.microsoft.com/office/powerpoint/2010/main" val="571645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2D9EC9C-8447-9D28-C1EA-FDF41941CA82}"/>
              </a:ext>
            </a:extLst>
          </p:cNvPr>
          <p:cNvPicPr>
            <a:picLocks noChangeAspect="1"/>
          </p:cNvPicPr>
          <p:nvPr/>
        </p:nvPicPr>
        <p:blipFill rotWithShape="1">
          <a:blip r:embed="rId3">
            <a:extLst>
              <a:ext uri="{28A0092B-C50C-407E-A947-70E740481C1C}">
                <a14:useLocalDpi xmlns:a14="http://schemas.microsoft.com/office/drawing/2010/main" val="0"/>
              </a:ext>
            </a:extLst>
          </a:blip>
          <a:srcRect t="219" r="32207" b="-1"/>
          <a:stretch/>
        </p:blipFill>
        <p:spPr>
          <a:xfrm>
            <a:off x="2231076" y="656493"/>
            <a:ext cx="3969699" cy="3060008"/>
          </a:xfrm>
          <a:prstGeom prst="rect">
            <a:avLst/>
          </a:prstGeom>
        </p:spPr>
      </p:pic>
      <p:sp>
        <p:nvSpPr>
          <p:cNvPr id="2" name="Title 1"/>
          <p:cNvSpPr>
            <a:spLocks noGrp="1"/>
          </p:cNvSpPr>
          <p:nvPr>
            <p:ph type="title"/>
          </p:nvPr>
        </p:nvSpPr>
        <p:spPr>
          <a:xfrm>
            <a:off x="-1" y="4119"/>
            <a:ext cx="11409405" cy="653106"/>
          </a:xfrm>
        </p:spPr>
        <p:txBody>
          <a:bodyPr>
            <a:normAutofit/>
          </a:bodyPr>
          <a:lstStyle/>
          <a:p>
            <a:r>
              <a:rPr lang="en-US" dirty="0">
                <a:solidFill>
                  <a:srgbClr val="FF0000"/>
                </a:solidFill>
              </a:rPr>
              <a:t>Examples with Common Commercial Array Designs</a:t>
            </a:r>
          </a:p>
        </p:txBody>
      </p:sp>
      <p:sp>
        <p:nvSpPr>
          <p:cNvPr id="3" name="Slide Number Placeholder 2">
            <a:extLst>
              <a:ext uri="{FF2B5EF4-FFF2-40B4-BE49-F238E27FC236}">
                <a16:creationId xmlns:a16="http://schemas.microsoft.com/office/drawing/2014/main" id="{9A661292-597A-B754-0605-C334417DF1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mj-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900" b="0" i="0" u="none" strike="noStrike" kern="1200" cap="none" spc="0" normalizeH="0" baseline="0" noProof="0">
              <a:ln>
                <a:noFill/>
              </a:ln>
              <a:solidFill>
                <a:srgbClr val="90C226"/>
              </a:solidFill>
              <a:effectLst/>
              <a:uLnTx/>
              <a:uFillTx/>
              <a:latin typeface="+mj-lt"/>
              <a:ea typeface="+mn-ea"/>
              <a:cs typeface="+mn-cs"/>
            </a:endParaRPr>
          </a:p>
        </p:txBody>
      </p:sp>
      <p:pic>
        <p:nvPicPr>
          <p:cNvPr id="11" name="Picture 10"/>
          <p:cNvPicPr>
            <a:picLocks noChangeAspect="1"/>
          </p:cNvPicPr>
          <p:nvPr/>
        </p:nvPicPr>
        <p:blipFill>
          <a:blip r:embed="rId4"/>
          <a:stretch>
            <a:fillRect/>
          </a:stretch>
        </p:blipFill>
        <p:spPr>
          <a:xfrm>
            <a:off x="8216164" y="598440"/>
            <a:ext cx="3975836" cy="3105150"/>
          </a:xfrm>
          <a:prstGeom prst="rect">
            <a:avLst/>
          </a:prstGeom>
        </p:spPr>
      </p:pic>
      <p:pic>
        <p:nvPicPr>
          <p:cNvPr id="14" name="Picture 13"/>
          <p:cNvPicPr>
            <a:picLocks noChangeAspect="1"/>
          </p:cNvPicPr>
          <p:nvPr/>
        </p:nvPicPr>
        <p:blipFill rotWithShape="1">
          <a:blip r:embed="rId5"/>
          <a:srcRect b="920"/>
          <a:stretch/>
        </p:blipFill>
        <p:spPr>
          <a:xfrm>
            <a:off x="2231077" y="3764416"/>
            <a:ext cx="3969698" cy="3084060"/>
          </a:xfrm>
          <a:prstGeom prst="rect">
            <a:avLst/>
          </a:prstGeom>
        </p:spPr>
      </p:pic>
      <p:sp>
        <p:nvSpPr>
          <p:cNvPr id="28" name="TextBox 27"/>
          <p:cNvSpPr txBox="1"/>
          <p:nvPr/>
        </p:nvSpPr>
        <p:spPr>
          <a:xfrm>
            <a:off x="634164" y="657225"/>
            <a:ext cx="159691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NIRX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Forehead pad</a:t>
            </a:r>
          </a:p>
        </p:txBody>
      </p:sp>
      <p:sp>
        <p:nvSpPr>
          <p:cNvPr id="29" name="TextBox 28"/>
          <p:cNvSpPr txBox="1"/>
          <p:nvPr/>
        </p:nvSpPr>
        <p:spPr>
          <a:xfrm>
            <a:off x="6628870" y="598440"/>
            <a:ext cx="158729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NIRX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Full head pad</a:t>
            </a:r>
          </a:p>
        </p:txBody>
      </p:sp>
      <p:pic>
        <p:nvPicPr>
          <p:cNvPr id="32" name="Picture 31"/>
          <p:cNvPicPr>
            <a:picLocks noChangeAspect="1"/>
          </p:cNvPicPr>
          <p:nvPr/>
        </p:nvPicPr>
        <p:blipFill rotWithShape="1">
          <a:blip r:embed="rId6"/>
          <a:srcRect b="2991"/>
          <a:stretch/>
        </p:blipFill>
        <p:spPr>
          <a:xfrm>
            <a:off x="8216164" y="3768942"/>
            <a:ext cx="3975836" cy="3089058"/>
          </a:xfrm>
          <a:prstGeom prst="rect">
            <a:avLst/>
          </a:prstGeom>
        </p:spPr>
      </p:pic>
      <p:sp>
        <p:nvSpPr>
          <p:cNvPr id="34" name="TextBox 33"/>
          <p:cNvSpPr txBox="1"/>
          <p:nvPr/>
        </p:nvSpPr>
        <p:spPr>
          <a:xfrm>
            <a:off x="969192" y="3764416"/>
            <a:ext cx="126188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mj-lt"/>
                <a:ea typeface="+mn-ea"/>
                <a:cs typeface="+mn-cs"/>
              </a:rPr>
              <a:t>Gowerlabs</a:t>
            </a:r>
            <a:endParaRPr kumimoji="0" lang="en-US" sz="1800" b="0" i="0" u="none" strike="noStrike" kern="1200" cap="none" spc="0" normalizeH="0" baseline="0" noProof="0" dirty="0">
              <a:ln>
                <a:noFill/>
              </a:ln>
              <a:solidFill>
                <a:prstClr val="white"/>
              </a:solidFill>
              <a:effectLst/>
              <a:uLnTx/>
              <a:uFillTx/>
              <a:latin typeface="+mj-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Visual pad</a:t>
            </a:r>
          </a:p>
        </p:txBody>
      </p:sp>
      <p:sp>
        <p:nvSpPr>
          <p:cNvPr id="35" name="TextBox 34"/>
          <p:cNvSpPr txBox="1"/>
          <p:nvPr/>
        </p:nvSpPr>
        <p:spPr>
          <a:xfrm>
            <a:off x="6628742" y="3764416"/>
            <a:ext cx="158742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mj-lt"/>
                <a:ea typeface="+mn-ea"/>
                <a:cs typeface="+mn-cs"/>
              </a:rPr>
              <a:t>Gowerlabs</a:t>
            </a:r>
            <a:endParaRPr kumimoji="0" lang="en-US" sz="1800" b="0" i="0" u="none" strike="noStrike" kern="1200" cap="none" spc="0" normalizeH="0" baseline="0" noProof="0" dirty="0">
              <a:ln>
                <a:noFill/>
              </a:ln>
              <a:solidFill>
                <a:prstClr val="white"/>
              </a:solidFill>
              <a:effectLst/>
              <a:uLnTx/>
              <a:uFillTx/>
              <a:latin typeface="+mj-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Temporal pad</a:t>
            </a:r>
          </a:p>
        </p:txBody>
      </p:sp>
    </p:spTree>
    <p:extLst>
      <p:ext uri="{BB962C8B-B14F-4D97-AF65-F5344CB8AC3E}">
        <p14:creationId xmlns:p14="http://schemas.microsoft.com/office/powerpoint/2010/main" val="52163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p:bldP spid="3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smaller mask based on </a:t>
            </a: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optode</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locations</a:t>
            </a:r>
          </a:p>
        </p:txBody>
      </p:sp>
      <p:sp>
        <p:nvSpPr>
          <p:cNvPr id="4" name="Rectangle 3"/>
          <p:cNvSpPr/>
          <p:nvPr/>
        </p:nvSpPr>
        <p:spPr>
          <a:xfrm>
            <a:off x="458241" y="1195495"/>
            <a:ext cx="8719493" cy="38164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get relaxed optode positions from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AlignMe</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tposNew</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ds.dO.tpos2_relaxed;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visualize mesh with relaxed optodes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pM.reg=0;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meshLD,pM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tposNew,paramsFoci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view(0,0)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Get affine matrix that can be used to transform FROM participant space TO MNI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affine_Subj2MNI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ds.dO.affineTform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zeros(3,1)];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save('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affine_matrix_Subject_to_MNI.mat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'affine_Subj2MNI')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0" name="Straight Arrow Connector 19">
            <a:extLst>
              <a:ext uri="{FF2B5EF4-FFF2-40B4-BE49-F238E27FC236}">
                <a16:creationId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25" name="Straight Arrow Connector 24">
            <a:extLst>
              <a:ext uri="{FF2B5EF4-FFF2-40B4-BE49-F238E27FC236}">
                <a16:creationId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sp>
        <p:nvSpPr>
          <p:cNvPr id="2" name="Slide Number Placeholder 1">
            <a:extLst>
              <a:ext uri="{FF2B5EF4-FFF2-40B4-BE49-F238E27FC236}">
                <a16:creationId xmlns:a16="http://schemas.microsoft.com/office/drawing/2014/main" id="{AEB24862-4C3C-CE66-BEA3-A441378D6E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513439D4-4F3D-C7F6-9897-93B048A2655B}"/>
              </a:ext>
            </a:extLst>
          </p:cNvPr>
          <p:cNvPicPr>
            <a:picLocks noChangeAspect="1"/>
          </p:cNvPicPr>
          <p:nvPr/>
        </p:nvPicPr>
        <p:blipFill>
          <a:blip r:embed="rId2"/>
          <a:stretch>
            <a:fillRect/>
          </a:stretch>
        </p:blipFill>
        <p:spPr>
          <a:xfrm>
            <a:off x="0" y="5076721"/>
            <a:ext cx="1885766" cy="1781278"/>
          </a:xfrm>
          <a:prstGeom prst="rect">
            <a:avLst/>
          </a:prstGeom>
        </p:spPr>
      </p:pic>
      <p:pic>
        <p:nvPicPr>
          <p:cNvPr id="8" name="Picture 7">
            <a:extLst>
              <a:ext uri="{FF2B5EF4-FFF2-40B4-BE49-F238E27FC236}">
                <a16:creationId xmlns:a16="http://schemas.microsoft.com/office/drawing/2014/main" id="{C74E289D-892D-4AC6-7FFB-D4C597A13C71}"/>
              </a:ext>
            </a:extLst>
          </p:cNvPr>
          <p:cNvPicPr>
            <a:picLocks noChangeAspect="1"/>
          </p:cNvPicPr>
          <p:nvPr/>
        </p:nvPicPr>
        <p:blipFill>
          <a:blip r:embed="rId3"/>
          <a:stretch>
            <a:fillRect/>
          </a:stretch>
        </p:blipFill>
        <p:spPr>
          <a:xfrm>
            <a:off x="6850044" y="4879497"/>
            <a:ext cx="5341955" cy="1978502"/>
          </a:xfrm>
          <a:prstGeom prst="rect">
            <a:avLst/>
          </a:prstGeom>
        </p:spPr>
      </p:pic>
      <p:sp>
        <p:nvSpPr>
          <p:cNvPr id="16" name="TextBox 15"/>
          <p:cNvSpPr txBox="1"/>
          <p:nvPr/>
        </p:nvSpPr>
        <p:spPr>
          <a:xfrm>
            <a:off x="0" y="2222284"/>
            <a:ext cx="556563" cy="286232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134.</a:t>
            </a:r>
          </a:p>
          <a:p>
            <a:r>
              <a:rPr lang="en-US" sz="1200" b="1" dirty="0">
                <a:latin typeface="Courier New" panose="02070309020205020404" pitchFamily="49" charset="0"/>
                <a:cs typeface="Courier New" panose="02070309020205020404" pitchFamily="49" charset="0"/>
              </a:rPr>
              <a:t>135.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137.</a:t>
            </a:r>
          </a:p>
          <a:p>
            <a:r>
              <a:rPr lang="en-US" sz="1200" b="1" dirty="0">
                <a:latin typeface="Courier New" panose="02070309020205020404" pitchFamily="49" charset="0"/>
                <a:cs typeface="Courier New" panose="02070309020205020404" pitchFamily="49" charset="0"/>
              </a:rPr>
              <a:t>138.</a:t>
            </a:r>
          </a:p>
          <a:p>
            <a:r>
              <a:rPr lang="en-US" sz="1200" b="1" dirty="0">
                <a:latin typeface="Courier New" panose="02070309020205020404" pitchFamily="49" charset="0"/>
                <a:cs typeface="Courier New" panose="02070309020205020404" pitchFamily="49" charset="0"/>
              </a:rPr>
              <a:t>139.</a:t>
            </a:r>
          </a:p>
          <a:p>
            <a:r>
              <a:rPr lang="en-US" sz="1200" b="1" dirty="0">
                <a:latin typeface="Courier New" panose="02070309020205020404" pitchFamily="49" charset="0"/>
                <a:cs typeface="Courier New" panose="02070309020205020404" pitchFamily="49" charset="0"/>
              </a:rPr>
              <a:t>140.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144.</a:t>
            </a:r>
          </a:p>
          <a:p>
            <a:r>
              <a:rPr lang="en-US" sz="1200" b="1" dirty="0">
                <a:latin typeface="Courier New" panose="02070309020205020404" pitchFamily="49" charset="0"/>
                <a:cs typeface="Courier New" panose="02070309020205020404" pitchFamily="49" charset="0"/>
              </a:rPr>
              <a:t>145.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151.</a:t>
            </a:r>
          </a:p>
          <a:p>
            <a:r>
              <a:rPr lang="en-US" sz="1200" b="1" dirty="0">
                <a:latin typeface="Courier New" panose="02070309020205020404" pitchFamily="49" charset="0"/>
                <a:cs typeface="Courier New" panose="02070309020205020404" pitchFamily="49" charset="0"/>
              </a:rPr>
              <a:t>152.</a:t>
            </a:r>
          </a:p>
          <a:p>
            <a:r>
              <a:rPr lang="en-US" sz="1200" b="1" dirty="0">
                <a:latin typeface="Courier New" panose="02070309020205020404" pitchFamily="49" charset="0"/>
                <a:cs typeface="Courier New" panose="02070309020205020404" pitchFamily="49" charset="0"/>
              </a:rPr>
              <a:t>153.</a:t>
            </a:r>
          </a:p>
        </p:txBody>
      </p:sp>
      <p:sp>
        <p:nvSpPr>
          <p:cNvPr id="3" name="TextBox 2"/>
          <p:cNvSpPr txBox="1"/>
          <p:nvPr/>
        </p:nvSpPr>
        <p:spPr>
          <a:xfrm>
            <a:off x="458241" y="4381067"/>
            <a:ext cx="8087470" cy="646331"/>
          </a:xfrm>
          <a:prstGeom prst="rect">
            <a:avLst/>
          </a:prstGeom>
          <a:noFill/>
        </p:spPr>
        <p:txBody>
          <a:bodyPr wrap="none" rtlCol="0">
            <a:spAutoFit/>
          </a:bodyPr>
          <a:lstStyle/>
          <a:p>
            <a:pPr lvl="0">
              <a:defRPr/>
            </a:pPr>
            <a:r>
              <a:rPr lang="en-US" sz="1200" b="1" dirty="0">
                <a:solidFill>
                  <a:srgbClr val="228B22"/>
                </a:solidFill>
                <a:latin typeface="Courier New" panose="02070309020205020404" pitchFamily="49" charset="0"/>
              </a:rPr>
              <a:t>%% Generate smaller mask based on optode locations</a:t>
            </a:r>
            <a:endParaRPr lang="en-US" sz="1200" b="1" dirty="0">
              <a:solidFill>
                <a:prstClr val="white"/>
              </a:solidFill>
              <a:latin typeface="Courier New" panose="02070309020205020404" pitchFamily="49" charset="0"/>
            </a:endParaRPr>
          </a:p>
          <a:p>
            <a:pPr lvl="0">
              <a:defRPr/>
            </a:pPr>
            <a:r>
              <a:rPr lang="en-US" sz="1200" b="1" dirty="0" err="1">
                <a:solidFill>
                  <a:prstClr val="white"/>
                </a:solidFill>
                <a:latin typeface="Courier New" panose="02070309020205020404" pitchFamily="49" charset="0"/>
              </a:rPr>
              <a:t>maskCrop</a:t>
            </a:r>
            <a:r>
              <a:rPr lang="en-US" sz="1200" b="1" dirty="0">
                <a:solidFill>
                  <a:prstClr val="white"/>
                </a:solidFill>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pPr lvl="0">
              <a:defRPr/>
            </a:pPr>
            <a:r>
              <a:rPr lang="en-US" sz="1200" b="1" dirty="0" err="1">
                <a:solidFill>
                  <a:prstClr val="white"/>
                </a:solidFill>
                <a:latin typeface="Courier New" panose="02070309020205020404" pitchFamily="49" charset="0"/>
              </a:rPr>
              <a:t>PlotSlices</a:t>
            </a:r>
            <a:r>
              <a:rPr lang="en-US" sz="1200" b="1" dirty="0">
                <a:solidFill>
                  <a:prstClr val="white"/>
                </a:solidFill>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solidFill>
                <a:prstClr val="white"/>
              </a:solidFill>
              <a:latin typeface="Courier New" panose="02070309020205020404" pitchFamily="49" charset="0"/>
            </a:endParaRPr>
          </a:p>
        </p:txBody>
      </p:sp>
    </p:spTree>
    <p:extLst>
      <p:ext uri="{BB962C8B-B14F-4D97-AF65-F5344CB8AC3E}">
        <p14:creationId xmlns:p14="http://schemas.microsoft.com/office/powerpoint/2010/main" val="355744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high-density mesh and visualize</a:t>
            </a:r>
          </a:p>
        </p:txBody>
      </p:sp>
      <p:sp>
        <p:nvSpPr>
          <p:cNvPr id="4" name="Rectangle 3"/>
          <p:cNvSpPr/>
          <p:nvPr/>
        </p:nvSpPr>
        <p:spPr>
          <a:xfrm>
            <a:off x="450492" y="656645"/>
            <a:ext cx="9163669" cy="32932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Take the scooped section of the LD mesh and turn it into a HD mesh</a:t>
            </a:r>
            <a:endParaRPr kumimoji="0" lang="en-US" b="1" i="0" u="none" strike="noStrike" kern="1200" cap="none" spc="0" normalizeH="0" baseline="0" noProof="0" dirty="0">
              <a:ln>
                <a:noFill/>
              </a:ln>
              <a:solidFill>
                <a:srgbClr val="228B22"/>
              </a:solidFill>
              <a:effectLst/>
              <a:uLnTx/>
              <a:uFillTx/>
              <a:latin typeface="+mj-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If you get an error when running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try changing the mesh name and then re-run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NirfastMesh_Region</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=['_HD_Mesh1'];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=0.8;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Set Mode=0 to make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nirfast</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compliant mesh</a:t>
            </a:r>
          </a:p>
          <a:p>
            <a:pPr lvl="0">
              <a:defRPr/>
            </a:pPr>
            <a:r>
              <a:rPr lang="en-US" sz="1200" b="1" dirty="0">
                <a:latin typeface="Courier New" panose="02070309020205020404" pitchFamily="49" charset="0"/>
              </a:rPr>
              <a:t>param.info=infoT1;          </a:t>
            </a:r>
            <a:r>
              <a:rPr lang="en-US" sz="1200" b="1" dirty="0">
                <a:solidFill>
                  <a:srgbClr val="228B22"/>
                </a:solidFill>
                <a:latin typeface="Courier New" panose="02070309020205020404" pitchFamily="49" charset="0"/>
              </a:rPr>
              <a:t>% Make sure info is infoT1 like with LD mesh</a:t>
            </a:r>
          </a:p>
          <a:p>
            <a:pPr lvl="0">
              <a:defRPr/>
            </a:pPr>
            <a:r>
              <a:rPr lang="en-US" sz="1200" b="1" dirty="0" err="1">
                <a:latin typeface="Courier New" panose="02070309020205020404" pitchFamily="49" charset="0"/>
              </a:rPr>
              <a:t>param.Offset</a:t>
            </a:r>
            <a:r>
              <a:rPr lang="en-US" sz="1200" b="1" dirty="0">
                <a:latin typeface="Courier New" panose="02070309020205020404" pitchFamily="49" charset="0"/>
              </a:rPr>
              <a:t>=[0,0,0];</a:t>
            </a:r>
            <a:endParaRPr kumimoji="0" lang="en-US" sz="1200" b="1" i="0" u="none" strike="noStrike" kern="1200" cap="none" spc="0" normalizeH="0" baseline="0" noProof="0" dirty="0">
              <a:ln>
                <a:noFill/>
              </a:ln>
              <a:effectLst/>
              <a:uLnTx/>
              <a:uFillTx/>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maskCrop,meshname,param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%make copy of mesh that only contains nodes and elements for visualization purposes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visMeshHD.nodes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meshHD.nodes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visMeshHD.elements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meshHD.elements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visMeshHD,pM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);view([70,60])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%Visualize in index space</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sp>
        <p:nvSpPr>
          <p:cNvPr id="17" name="Rectangle 16">
            <a:extLst>
              <a:ext uri="{FF2B5EF4-FFF2-40B4-BE49-F238E27FC236}">
                <a16:creationId xmlns:a16="http://schemas.microsoft.com/office/drawing/2014/main" id="{E1A8FBF5-1F03-E13B-2610-912F86AE0349}"/>
              </a:ext>
            </a:extLst>
          </p:cNvPr>
          <p:cNvSpPr/>
          <p:nvPr/>
        </p:nvSpPr>
        <p:spPr>
          <a:xfrm>
            <a:off x="1572512" y="4747273"/>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18" name="Rectangle 17">
            <a:extLst>
              <a:ext uri="{FF2B5EF4-FFF2-40B4-BE49-F238E27FC236}">
                <a16:creationId xmlns:a16="http://schemas.microsoft.com/office/drawing/2014/main" id="{6EF200F5-C231-248F-2B4B-C67F3F3A705E}"/>
              </a:ext>
            </a:extLst>
          </p:cNvPr>
          <p:cNvSpPr/>
          <p:nvPr/>
        </p:nvSpPr>
        <p:spPr>
          <a:xfrm>
            <a:off x="6002675" y="4656198"/>
            <a:ext cx="2234674" cy="738664"/>
          </a:xfrm>
          <a:prstGeom prst="rect">
            <a:avLst/>
          </a:prstGeom>
        </p:spPr>
        <p:txBody>
          <a:bodyPr wrap="square">
            <a:spAutoFit/>
          </a:bodyPr>
          <a:lstStyle/>
          <a:p>
            <a:pPr lvl="0" algn="ctr">
              <a:defRPr/>
            </a:pPr>
            <a:r>
              <a:rPr lang="en-US" sz="1400" dirty="0">
                <a:solidFill>
                  <a:prstClr val="white"/>
                </a:solidFill>
              </a:rPr>
              <a:t>“coordinate space”</a:t>
            </a:r>
          </a:p>
          <a:p>
            <a:pPr lvl="0" algn="ctr">
              <a:defRPr/>
            </a:pPr>
            <a:r>
              <a:rPr lang="en-US" sz="1400" dirty="0">
                <a:solidFill>
                  <a:prstClr val="white"/>
                </a:solidFill>
              </a:rPr>
              <a:t>The origin is in the center of volume</a:t>
            </a:r>
          </a:p>
        </p:txBody>
      </p:sp>
      <p:sp>
        <p:nvSpPr>
          <p:cNvPr id="2" name="Slide Number Placeholder 1">
            <a:extLst>
              <a:ext uri="{FF2B5EF4-FFF2-40B4-BE49-F238E27FC236}">
                <a16:creationId xmlns:a16="http://schemas.microsoft.com/office/drawing/2014/main" id="{26C5FC16-297E-7CDD-0F0B-ACE9BC2B9D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53A9B7C8-CAC0-E444-97DD-B24E51826508}"/>
              </a:ext>
            </a:extLst>
          </p:cNvPr>
          <p:cNvPicPr>
            <a:picLocks noChangeAspect="1"/>
          </p:cNvPicPr>
          <p:nvPr/>
        </p:nvPicPr>
        <p:blipFill>
          <a:blip r:embed="rId3"/>
          <a:stretch>
            <a:fillRect/>
          </a:stretch>
        </p:blipFill>
        <p:spPr>
          <a:xfrm>
            <a:off x="2980271" y="4689740"/>
            <a:ext cx="1505910" cy="2168260"/>
          </a:xfrm>
          <a:prstGeom prst="rect">
            <a:avLst/>
          </a:prstGeom>
        </p:spPr>
      </p:pic>
      <p:pic>
        <p:nvPicPr>
          <p:cNvPr id="9" name="Picture 8">
            <a:extLst>
              <a:ext uri="{FF2B5EF4-FFF2-40B4-BE49-F238E27FC236}">
                <a16:creationId xmlns:a16="http://schemas.microsoft.com/office/drawing/2014/main" id="{6F0BD39C-66B6-B776-2BEF-2A2B3DB93E43}"/>
              </a:ext>
            </a:extLst>
          </p:cNvPr>
          <p:cNvPicPr>
            <a:picLocks noChangeAspect="1"/>
          </p:cNvPicPr>
          <p:nvPr/>
        </p:nvPicPr>
        <p:blipFill>
          <a:blip r:embed="rId4"/>
          <a:stretch>
            <a:fillRect/>
          </a:stretch>
        </p:blipFill>
        <p:spPr>
          <a:xfrm>
            <a:off x="8030761" y="4689740"/>
            <a:ext cx="1505910" cy="2168260"/>
          </a:xfrm>
          <a:prstGeom prst="rect">
            <a:avLst/>
          </a:prstGeom>
        </p:spPr>
      </p:pic>
      <p:sp>
        <p:nvSpPr>
          <p:cNvPr id="19" name="TextBox 18"/>
          <p:cNvSpPr txBox="1"/>
          <p:nvPr/>
        </p:nvSpPr>
        <p:spPr>
          <a:xfrm>
            <a:off x="0" y="903996"/>
            <a:ext cx="556563" cy="415498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157.</a:t>
            </a:r>
          </a:p>
          <a:p>
            <a:r>
              <a:rPr lang="en-US" sz="1200" b="1" dirty="0">
                <a:latin typeface="Courier New" panose="02070309020205020404" pitchFamily="49" charset="0"/>
                <a:cs typeface="Courier New" panose="02070309020205020404" pitchFamily="49" charset="0"/>
              </a:rPr>
              <a:t>158.</a:t>
            </a:r>
          </a:p>
          <a:p>
            <a:r>
              <a:rPr lang="en-US" sz="1200" b="1" dirty="0">
                <a:latin typeface="Courier New" panose="02070309020205020404" pitchFamily="49" charset="0"/>
                <a:cs typeface="Courier New" panose="02070309020205020404" pitchFamily="49" charset="0"/>
              </a:rPr>
              <a:t>159.</a:t>
            </a:r>
          </a:p>
          <a:p>
            <a:r>
              <a:rPr lang="en-US" sz="1200" b="1" dirty="0">
                <a:latin typeface="Courier New" panose="02070309020205020404" pitchFamily="49" charset="0"/>
                <a:cs typeface="Courier New" panose="02070309020205020404" pitchFamily="49" charset="0"/>
              </a:rPr>
              <a:t>160.</a:t>
            </a:r>
          </a:p>
          <a:p>
            <a:r>
              <a:rPr lang="en-US" sz="1200" b="1" dirty="0">
                <a:latin typeface="Courier New" panose="02070309020205020404" pitchFamily="49" charset="0"/>
                <a:cs typeface="Courier New" panose="02070309020205020404" pitchFamily="49" charset="0"/>
              </a:rPr>
              <a:t>161.</a:t>
            </a:r>
          </a:p>
          <a:p>
            <a:r>
              <a:rPr lang="en-US" sz="1200" b="1" dirty="0">
                <a:latin typeface="Courier New" panose="02070309020205020404" pitchFamily="49" charset="0"/>
                <a:cs typeface="Courier New" panose="02070309020205020404" pitchFamily="49" charset="0"/>
              </a:rPr>
              <a:t>162.</a:t>
            </a:r>
          </a:p>
          <a:p>
            <a:r>
              <a:rPr lang="en-US" sz="1200" b="1" dirty="0">
                <a:latin typeface="Courier New" panose="02070309020205020404" pitchFamily="49" charset="0"/>
                <a:cs typeface="Courier New" panose="02070309020205020404" pitchFamily="49" charset="0"/>
              </a:rPr>
              <a:t>163.</a:t>
            </a:r>
          </a:p>
          <a:p>
            <a:r>
              <a:rPr lang="en-US" sz="1200" b="1" dirty="0">
                <a:latin typeface="Courier New" panose="02070309020205020404" pitchFamily="49" charset="0"/>
                <a:cs typeface="Courier New" panose="02070309020205020404" pitchFamily="49" charset="0"/>
              </a:rPr>
              <a:t>164.</a:t>
            </a:r>
          </a:p>
          <a:p>
            <a:r>
              <a:rPr lang="en-US" sz="1200" b="1" dirty="0">
                <a:latin typeface="Courier New" panose="02070309020205020404" pitchFamily="49" charset="0"/>
                <a:cs typeface="Courier New" panose="02070309020205020404" pitchFamily="49" charset="0"/>
              </a:rPr>
              <a:t>165.</a:t>
            </a:r>
          </a:p>
          <a:p>
            <a:r>
              <a:rPr lang="en-US" sz="1200" b="1" dirty="0">
                <a:latin typeface="Courier New" panose="02070309020205020404" pitchFamily="49" charset="0"/>
                <a:cs typeface="Courier New" panose="02070309020205020404" pitchFamily="49" charset="0"/>
              </a:rPr>
              <a:t>166.</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168.</a:t>
            </a:r>
          </a:p>
          <a:p>
            <a:r>
              <a:rPr lang="en-US" sz="1200" b="1" dirty="0">
                <a:latin typeface="Courier New" panose="02070309020205020404" pitchFamily="49" charset="0"/>
                <a:cs typeface="Courier New" panose="02070309020205020404" pitchFamily="49" charset="0"/>
              </a:rPr>
              <a:t>169.</a:t>
            </a:r>
          </a:p>
          <a:p>
            <a:r>
              <a:rPr lang="en-US" sz="1200" b="1" dirty="0">
                <a:latin typeface="Courier New" panose="02070309020205020404" pitchFamily="49" charset="0"/>
                <a:cs typeface="Courier New" panose="02070309020205020404" pitchFamily="49" charset="0"/>
              </a:rPr>
              <a:t>170.</a:t>
            </a:r>
          </a:p>
          <a:p>
            <a:r>
              <a:rPr lang="en-US" sz="1200" b="1" dirty="0">
                <a:latin typeface="Courier New" panose="02070309020205020404" pitchFamily="49" charset="0"/>
                <a:cs typeface="Courier New" panose="02070309020205020404" pitchFamily="49" charset="0"/>
              </a:rPr>
              <a:t>171.</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175.</a:t>
            </a:r>
          </a:p>
          <a:p>
            <a:r>
              <a:rPr lang="en-US" sz="1200" b="1" dirty="0">
                <a:latin typeface="Courier New" panose="02070309020205020404" pitchFamily="49" charset="0"/>
                <a:cs typeface="Courier New" panose="02070309020205020404" pitchFamily="49" charset="0"/>
              </a:rPr>
              <a:t>176.</a:t>
            </a:r>
          </a:p>
          <a:p>
            <a:r>
              <a:rPr lang="en-US" sz="1200" b="1" dirty="0">
                <a:latin typeface="Courier New" panose="02070309020205020404" pitchFamily="49" charset="0"/>
                <a:cs typeface="Courier New" panose="02070309020205020404" pitchFamily="49" charset="0"/>
              </a:rPr>
              <a:t>177.</a:t>
            </a:r>
          </a:p>
          <a:p>
            <a:r>
              <a:rPr lang="en-US" sz="1200" b="1" dirty="0">
                <a:latin typeface="Courier New" panose="02070309020205020404" pitchFamily="49" charset="0"/>
                <a:cs typeface="Courier New" panose="02070309020205020404" pitchFamily="49" charset="0"/>
              </a:rPr>
              <a:t>178.</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p:txBody>
      </p:sp>
      <p:sp>
        <p:nvSpPr>
          <p:cNvPr id="3" name="TextBox 2"/>
          <p:cNvSpPr txBox="1"/>
          <p:nvPr/>
        </p:nvSpPr>
        <p:spPr>
          <a:xfrm>
            <a:off x="426485" y="3817665"/>
            <a:ext cx="9110186" cy="1015663"/>
          </a:xfrm>
          <a:prstGeom prst="rect">
            <a:avLst/>
          </a:prstGeom>
          <a:noFill/>
        </p:spPr>
        <p:txBody>
          <a:bodyPr wrap="none" rtlCol="0">
            <a:spAutoFit/>
          </a:bodyPr>
          <a:lstStyle/>
          <a:p>
            <a:r>
              <a:rPr lang="en-US" sz="1200" b="1" dirty="0">
                <a:solidFill>
                  <a:srgbClr val="228B22"/>
                </a:solidFill>
                <a:latin typeface="Courier New" panose="02070309020205020404" pitchFamily="49" charset="0"/>
              </a:rPr>
              <a:t>% Put coordinates back in coordinate space</a:t>
            </a:r>
            <a:r>
              <a:rPr lang="en-US" sz="1200" b="1" dirty="0">
                <a:solidFill>
                  <a:prstClr val="white"/>
                </a:solidFill>
                <a:latin typeface="Courier New" panose="02070309020205020404" pitchFamily="49" charset="0"/>
              </a:rPr>
              <a:t> </a:t>
            </a:r>
          </a:p>
          <a:p>
            <a:r>
              <a:rPr lang="en-US" sz="1200" b="1" dirty="0" err="1">
                <a:solidFill>
                  <a:prstClr val="white"/>
                </a:solidFill>
                <a:latin typeface="Courier New" panose="02070309020205020404" pitchFamily="49" charset="0"/>
              </a:rPr>
              <a:t>meshHD.nodes</a:t>
            </a:r>
            <a:r>
              <a:rPr lang="en-US" sz="1200" b="1" dirty="0">
                <a:solidFill>
                  <a:prstClr val="white"/>
                </a:solidFill>
                <a:latin typeface="Courier New" panose="02070309020205020404" pitchFamily="49" charset="0"/>
              </a:rPr>
              <a:t>=</a:t>
            </a:r>
            <a:r>
              <a:rPr lang="en-US" sz="1200" b="1" dirty="0" err="1">
                <a:solidFill>
                  <a:prstClr val="white"/>
                </a:solidFill>
                <a:latin typeface="Courier New" panose="02070309020205020404" pitchFamily="49" charset="0"/>
              </a:rPr>
              <a:t>change_space_coords</a:t>
            </a:r>
            <a:r>
              <a:rPr lang="en-US" sz="1200" b="1" dirty="0">
                <a:solidFill>
                  <a:prstClr val="white"/>
                </a:solidFill>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p>
          <a:p>
            <a:r>
              <a:rPr lang="en-US" sz="1200" b="1" dirty="0" err="1">
                <a:solidFill>
                  <a:prstClr val="white"/>
                </a:solidFill>
                <a:latin typeface="Courier New" panose="02070309020205020404" pitchFamily="49" charset="0"/>
              </a:rPr>
              <a:t>visMeshHD.nodes</a:t>
            </a:r>
            <a:r>
              <a:rPr lang="en-US" sz="1200" b="1" dirty="0">
                <a:solidFill>
                  <a:prstClr val="white"/>
                </a:solidFill>
                <a:latin typeface="Courier New" panose="02070309020205020404" pitchFamily="49" charset="0"/>
              </a:rPr>
              <a:t>=</a:t>
            </a:r>
            <a:r>
              <a:rPr lang="en-US" sz="1200" b="1" dirty="0" err="1">
                <a:solidFill>
                  <a:prstClr val="white"/>
                </a:solidFill>
                <a:latin typeface="Courier New" panose="02070309020205020404" pitchFamily="49" charset="0"/>
              </a:rPr>
              <a:t>change_space_coords</a:t>
            </a:r>
            <a:r>
              <a:rPr lang="en-US" sz="1200" b="1" dirty="0">
                <a:solidFill>
                  <a:prstClr val="white"/>
                </a:solidFill>
                <a:latin typeface="Courier New" panose="02070309020205020404" pitchFamily="49" charset="0"/>
              </a:rPr>
              <a:t>(visMeshHD.nodes,infoT1,'coord');</a:t>
            </a:r>
            <a:r>
              <a:rPr lang="en-US" sz="1200" b="1" dirty="0">
                <a:solidFill>
                  <a:srgbClr val="228B22"/>
                </a:solidFill>
                <a:latin typeface="Courier New" panose="02070309020205020404" pitchFamily="49" charset="0"/>
              </a:rPr>
              <a:t>%for mesh that’s visualized </a:t>
            </a:r>
          </a:p>
          <a:p>
            <a:r>
              <a:rPr lang="en-US" sz="1200" b="1" dirty="0" err="1">
                <a:solidFill>
                  <a:prstClr val="white"/>
                </a:solidFill>
                <a:latin typeface="Courier New" panose="02070309020205020404" pitchFamily="49" charset="0"/>
              </a:rPr>
              <a:t>PlotMeshSurface</a:t>
            </a:r>
            <a:r>
              <a:rPr lang="en-US" sz="1200" b="1" dirty="0">
                <a:solidFill>
                  <a:prstClr val="white"/>
                </a:solidFill>
                <a:latin typeface="Courier New" panose="02070309020205020404" pitchFamily="49" charset="0"/>
              </a:rPr>
              <a:t>(</a:t>
            </a:r>
            <a:r>
              <a:rPr lang="en-US" sz="1200" b="1" dirty="0" err="1">
                <a:solidFill>
                  <a:prstClr val="white"/>
                </a:solidFill>
                <a:latin typeface="Courier New" panose="02070309020205020404" pitchFamily="49" charset="0"/>
              </a:rPr>
              <a:t>visMeshHD,pM</a:t>
            </a:r>
            <a:r>
              <a:rPr lang="en-US" sz="1200" b="1" dirty="0">
                <a:solidFill>
                  <a:prstClr val="white"/>
                </a:solidFill>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solidFill>
                <a:prstClr val="white"/>
              </a:solidFill>
            </a:endParaRPr>
          </a:p>
          <a:p>
            <a:endParaRPr lang="en-US" sz="1200" dirty="0"/>
          </a:p>
        </p:txBody>
      </p:sp>
      <p:sp>
        <p:nvSpPr>
          <p:cNvPr id="5" name="Rectangle 4"/>
          <p:cNvSpPr/>
          <p:nvPr/>
        </p:nvSpPr>
        <p:spPr>
          <a:xfrm>
            <a:off x="0" y="1501946"/>
            <a:ext cx="7185891" cy="179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613" y="1682054"/>
            <a:ext cx="7185891" cy="179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368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P spid="5"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68369"/>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high-density mesh and visualize</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Notes and possible errors</a:t>
            </a:r>
          </a:p>
        </p:txBody>
      </p:sp>
      <p:pic>
        <p:nvPicPr>
          <p:cNvPr id="7" name="Picture 6" descr="Graphical user interface, application, Word&#10;&#10;Description automatically generated">
            <a:extLst>
              <a:ext uri="{FF2B5EF4-FFF2-40B4-BE49-F238E27FC236}">
                <a16:creationId xmlns:a16="http://schemas.microsoft.com/office/drawing/2014/main"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7069" y="1449998"/>
            <a:ext cx="3582563" cy="692786"/>
          </a:xfrm>
          <a:prstGeom prst="rect">
            <a:avLst/>
          </a:prstGeom>
        </p:spPr>
      </p:pic>
      <p:pic>
        <p:nvPicPr>
          <p:cNvPr id="2" name="Picture 1"/>
          <p:cNvPicPr>
            <a:picLocks noChangeAspect="1"/>
          </p:cNvPicPr>
          <p:nvPr/>
        </p:nvPicPr>
        <p:blipFill>
          <a:blip r:embed="rId3"/>
          <a:stretch>
            <a:fillRect/>
          </a:stretch>
        </p:blipFill>
        <p:spPr>
          <a:xfrm>
            <a:off x="9002463" y="2892973"/>
            <a:ext cx="2771775" cy="1666875"/>
          </a:xfrm>
          <a:prstGeom prst="rect">
            <a:avLst/>
          </a:prstGeom>
        </p:spPr>
      </p:pic>
      <p:sp>
        <p:nvSpPr>
          <p:cNvPr id="3" name="TextBox 2"/>
          <p:cNvSpPr txBox="1"/>
          <p:nvPr/>
        </p:nvSpPr>
        <p:spPr>
          <a:xfrm>
            <a:off x="9033295" y="2246642"/>
            <a:ext cx="271011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Files to delete if File I/O Error occurs</a:t>
            </a:r>
          </a:p>
        </p:txBody>
      </p:sp>
      <p:sp>
        <p:nvSpPr>
          <p:cNvPr id="6" name="TextBox 5"/>
          <p:cNvSpPr txBox="1"/>
          <p:nvPr/>
        </p:nvSpPr>
        <p:spPr>
          <a:xfrm>
            <a:off x="8817054" y="1080666"/>
            <a:ext cx="3142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Pop-up box for File I/O Error</a:t>
            </a:r>
          </a:p>
        </p:txBody>
      </p:sp>
      <p:sp>
        <p:nvSpPr>
          <p:cNvPr id="4" name="Slide Number Placeholder 3">
            <a:extLst>
              <a:ext uri="{FF2B5EF4-FFF2-40B4-BE49-F238E27FC236}">
                <a16:creationId xmlns:a16="http://schemas.microsoft.com/office/drawing/2014/main" id="{27D6CBA3-9294-36AA-7E05-F6519A26C7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8" name="Content Placeholder 8">
            <a:extLst>
              <a:ext uri="{FF2B5EF4-FFF2-40B4-BE49-F238E27FC236}">
                <a16:creationId xmlns:a16="http://schemas.microsoft.com/office/drawing/2014/main" id="{B21481E0-D561-3638-6B72-B79593965B80}"/>
              </a:ext>
            </a:extLst>
          </p:cNvPr>
          <p:cNvSpPr txBox="1">
            <a:spLocks/>
          </p:cNvSpPr>
          <p:nvPr/>
        </p:nvSpPr>
        <p:spPr>
          <a:xfrm>
            <a:off x="48228" y="957127"/>
            <a:ext cx="8548841" cy="5930781"/>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900" b="1" dirty="0">
                <a:latin typeface="+mj-lt"/>
                <a:cs typeface="Arial" panose="020B0604020202020204" pitchFamily="34" charset="0"/>
              </a:rPr>
              <a:t>Possible Errors in HD mesh generation</a:t>
            </a:r>
          </a:p>
          <a:p>
            <a:r>
              <a:rPr lang="en-US" sz="1700" b="1" dirty="0">
                <a:latin typeface="+mj-lt"/>
                <a:cs typeface="Arial" panose="020B0604020202020204" pitchFamily="34" charset="0"/>
              </a:rPr>
              <a:t>File I/O Error:</a:t>
            </a:r>
          </a:p>
          <a:p>
            <a:pPr lvl="1"/>
            <a:r>
              <a:rPr lang="en-US" sz="1300" b="1" dirty="0">
                <a:latin typeface="+mj-lt"/>
                <a:cs typeface="Arial" panose="020B0604020202020204" pitchFamily="34" charset="0"/>
              </a:rPr>
              <a:t>Solution: delete all mesh files in your output directory, change the </a:t>
            </a:r>
            <a:r>
              <a:rPr lang="en-US" sz="1300" b="1" dirty="0" err="1">
                <a:latin typeface="+mj-lt"/>
                <a:cs typeface="Arial" panose="020B0604020202020204" pitchFamily="34" charset="0"/>
              </a:rPr>
              <a:t>meshname</a:t>
            </a:r>
            <a:r>
              <a:rPr lang="en-US" sz="1300" b="1" dirty="0">
                <a:latin typeface="+mj-lt"/>
                <a:cs typeface="Arial" panose="020B0604020202020204" pitchFamily="34" charset="0"/>
              </a:rPr>
              <a:t> variable to a new name and re-run</a:t>
            </a:r>
          </a:p>
          <a:p>
            <a:pPr lvl="1"/>
            <a:r>
              <a:rPr lang="en-US" sz="1300" b="1" dirty="0">
                <a:latin typeface="+mj-lt"/>
                <a:cs typeface="Arial" panose="020B0604020202020204" pitchFamily="34" charset="0"/>
              </a:rPr>
              <a:t>Ex: ‘_HD_Mesh1’ </a:t>
            </a:r>
            <a:r>
              <a:rPr lang="en-US" sz="1300" b="1" dirty="0">
                <a:latin typeface="+mj-lt"/>
                <a:cs typeface="Arial" panose="020B0604020202020204" pitchFamily="34" charset="0"/>
                <a:sym typeface="Wingdings" panose="05000000000000000000" pitchFamily="2" charset="2"/>
              </a:rPr>
              <a:t></a:t>
            </a:r>
            <a:r>
              <a:rPr lang="en-US" sz="1300" b="1" dirty="0">
                <a:latin typeface="+mj-lt"/>
                <a:cs typeface="Arial" panose="020B0604020202020204" pitchFamily="34" charset="0"/>
              </a:rPr>
              <a:t> ‘_HD_Mesh0’</a:t>
            </a:r>
          </a:p>
          <a:p>
            <a:pPr lvl="1"/>
            <a:r>
              <a:rPr lang="en-US" sz="1300" b="1" dirty="0">
                <a:latin typeface="+mj-lt"/>
                <a:cs typeface="Arial" panose="020B0604020202020204" pitchFamily="34" charset="0"/>
              </a:rPr>
              <a:t>Make sure you delete these files from the file manager, and NOT within </a:t>
            </a:r>
            <a:r>
              <a:rPr lang="en-US" sz="1300" b="1" dirty="0" err="1">
                <a:latin typeface="+mj-lt"/>
                <a:cs typeface="Arial" panose="020B0604020202020204" pitchFamily="34" charset="0"/>
              </a:rPr>
              <a:t>matlab</a:t>
            </a:r>
            <a:endParaRPr lang="en-US" sz="1300" b="1" dirty="0">
              <a:latin typeface="+mj-lt"/>
              <a:cs typeface="Arial" panose="020B0604020202020204" pitchFamily="34" charset="0"/>
            </a:endParaRPr>
          </a:p>
          <a:p>
            <a:pPr lvl="1"/>
            <a:r>
              <a:rPr lang="en-US" sz="1300" b="1" dirty="0">
                <a:latin typeface="+mj-lt"/>
                <a:cs typeface="Arial" panose="020B0604020202020204" pitchFamily="34" charset="0"/>
              </a:rPr>
              <a:t>If the above doesn’t work, create an entirely new output directory, make that directory your current folder, then re-run lines 149-168</a:t>
            </a:r>
          </a:p>
          <a:p>
            <a:r>
              <a:rPr lang="en-US" sz="1700" b="1" dirty="0">
                <a:latin typeface="+mj-lt"/>
                <a:cs typeface="Arial" panose="020B0604020202020204" pitchFamily="34" charset="0"/>
              </a:rPr>
              <a:t>Poor mesh quality</a:t>
            </a:r>
          </a:p>
          <a:p>
            <a:pPr lvl="1"/>
            <a:r>
              <a:rPr lang="en-US" sz="1300" b="1" dirty="0">
                <a:latin typeface="+mj-lt"/>
                <a:cs typeface="Arial" panose="020B0604020202020204" pitchFamily="34" charset="0"/>
              </a:rPr>
              <a:t>Occurs if number of nodes in mesh is greater than 1,000,000</a:t>
            </a:r>
          </a:p>
          <a:p>
            <a:pPr lvl="1"/>
            <a:r>
              <a:rPr lang="en-US" sz="1300" b="1" dirty="0">
                <a:latin typeface="+mj-lt"/>
                <a:cs typeface="Arial" panose="020B0604020202020204" pitchFamily="34" charset="0"/>
              </a:rPr>
              <a:t>This is why we make smaller HD meshes and tune </a:t>
            </a:r>
            <a:r>
              <a:rPr lang="en-US" sz="1300" b="1" dirty="0" err="1">
                <a:latin typeface="+mj-lt"/>
                <a:cs typeface="Arial" panose="020B0604020202020204" pitchFamily="34" charset="0"/>
              </a:rPr>
              <a:t>params.cell</a:t>
            </a:r>
            <a:r>
              <a:rPr lang="en-US" sz="1300" b="1" dirty="0">
                <a:latin typeface="+mj-lt"/>
                <a:cs typeface="Arial" panose="020B0604020202020204" pitchFamily="34" charset="0"/>
              </a:rPr>
              <a:t> size</a:t>
            </a:r>
          </a:p>
          <a:p>
            <a:pPr lvl="1"/>
            <a:endParaRPr lang="en-US" sz="1200" b="1" dirty="0">
              <a:latin typeface="+mj-lt"/>
              <a:cs typeface="Arial" panose="020B0604020202020204" pitchFamily="34" charset="0"/>
            </a:endParaRPr>
          </a:p>
          <a:p>
            <a:pPr marL="0" indent="0">
              <a:buNone/>
            </a:pPr>
            <a:r>
              <a:rPr lang="en-US" sz="1900" b="1" dirty="0">
                <a:latin typeface="+mj-lt"/>
                <a:cs typeface="Arial" panose="020B0604020202020204" pitchFamily="34" charset="0"/>
              </a:rPr>
              <a:t>Parameters</a:t>
            </a:r>
          </a:p>
          <a:p>
            <a:r>
              <a:rPr lang="en-US" sz="1700" b="1" dirty="0" err="1">
                <a:latin typeface="+mj-lt"/>
                <a:cs typeface="Arial" panose="020B0604020202020204" pitchFamily="34" charset="0"/>
              </a:rPr>
              <a:t>Cell_size</a:t>
            </a:r>
            <a:r>
              <a:rPr lang="en-US" sz="1700" b="1" dirty="0">
                <a:latin typeface="+mj-lt"/>
                <a:cs typeface="Arial" panose="020B0604020202020204" pitchFamily="34" charset="0"/>
              </a:rPr>
              <a:t> = size of internal </a:t>
            </a:r>
            <a:r>
              <a:rPr lang="en-US" sz="1700" b="1" dirty="0" err="1">
                <a:latin typeface="+mj-lt"/>
                <a:cs typeface="Arial" panose="020B0604020202020204" pitchFamily="34" charset="0"/>
              </a:rPr>
              <a:t>tetrahedra</a:t>
            </a:r>
            <a:endParaRPr lang="en-US" sz="1700" b="1" dirty="0">
              <a:latin typeface="+mj-lt"/>
              <a:cs typeface="Arial" panose="020B0604020202020204" pitchFamily="34" charset="0"/>
            </a:endParaRPr>
          </a:p>
          <a:p>
            <a:pPr lvl="1"/>
            <a:r>
              <a:rPr lang="en-US" sz="1300" b="1" dirty="0">
                <a:latin typeface="+mj-lt"/>
                <a:cs typeface="Arial" panose="020B0604020202020204" pitchFamily="34" charset="0"/>
              </a:rPr>
              <a:t>This can be changed to ensure that the number of nodes in the mesh does not exceed 999,999</a:t>
            </a:r>
          </a:p>
          <a:p>
            <a:pPr lvl="1"/>
            <a:r>
              <a:rPr lang="en-US" sz="1300" b="1" dirty="0">
                <a:latin typeface="+mj-lt"/>
                <a:cs typeface="Arial" panose="020B0604020202020204" pitchFamily="34" charset="0"/>
              </a:rPr>
              <a:t>For HD meshes, this is typically set to 1.0 for visual pad, and 2.0 for larger volume meshes i.e. full head</a:t>
            </a:r>
          </a:p>
          <a:p>
            <a:r>
              <a:rPr lang="en-US" sz="1700" b="1" dirty="0" err="1">
                <a:latin typeface="+mj-lt"/>
                <a:cs typeface="Arial" panose="020B0604020202020204" pitchFamily="34" charset="0"/>
              </a:rPr>
              <a:t>Facet_distance</a:t>
            </a:r>
            <a:r>
              <a:rPr lang="en-US" sz="1700" b="1" dirty="0">
                <a:latin typeface="+mj-lt"/>
                <a:cs typeface="Arial" panose="020B0604020202020204" pitchFamily="34" charset="0"/>
              </a:rPr>
              <a:t> = error tolerance at boundary for node positions</a:t>
            </a:r>
          </a:p>
          <a:p>
            <a:pPr lvl="1"/>
            <a:r>
              <a:rPr lang="en-US" sz="1300" b="1" dirty="0">
                <a:latin typeface="+mj-lt"/>
                <a:cs typeface="Arial" panose="020B0604020202020204" pitchFamily="34" charset="0"/>
              </a:rPr>
              <a:t>Typically set to 2.0 for HD meshes</a:t>
            </a:r>
          </a:p>
          <a:p>
            <a:r>
              <a:rPr lang="en-US" sz="1700" b="1" dirty="0" err="1">
                <a:latin typeface="+mj-lt"/>
                <a:cs typeface="Arial" panose="020B0604020202020204" pitchFamily="34" charset="0"/>
              </a:rPr>
              <a:t>Facet_size</a:t>
            </a:r>
            <a:r>
              <a:rPr lang="en-US" sz="1700" b="1" dirty="0">
                <a:latin typeface="+mj-lt"/>
                <a:cs typeface="Arial" panose="020B0604020202020204" pitchFamily="34" charset="0"/>
              </a:rPr>
              <a:t> = size of surface triangles of mesh</a:t>
            </a:r>
          </a:p>
          <a:p>
            <a:pPr lvl="1"/>
            <a:r>
              <a:rPr lang="en-US" sz="1300" b="1" dirty="0">
                <a:latin typeface="+mj-lt"/>
                <a:cs typeface="Arial" panose="020B0604020202020204" pitchFamily="34" charset="0"/>
              </a:rPr>
              <a:t>Want to keep this as small as possible, as we want the surface to be highly faceted</a:t>
            </a:r>
          </a:p>
          <a:p>
            <a:pPr lvl="1"/>
            <a:r>
              <a:rPr lang="en-US" sz="1300" b="1" dirty="0">
                <a:latin typeface="+mj-lt"/>
                <a:cs typeface="Arial" panose="020B0604020202020204" pitchFamily="34" charset="0"/>
              </a:rPr>
              <a:t>Typically set to 0.8 for HD meshes</a:t>
            </a:r>
          </a:p>
        </p:txBody>
      </p:sp>
    </p:spTree>
    <p:extLst>
      <p:ext uri="{BB962C8B-B14F-4D97-AF65-F5344CB8AC3E}">
        <p14:creationId xmlns:p14="http://schemas.microsoft.com/office/powerpoint/2010/main" val="2936114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Place the optodes on the HD mesh</a:t>
            </a:r>
          </a:p>
        </p:txBody>
      </p:sp>
      <p:sp>
        <p:nvSpPr>
          <p:cNvPr id="7" name="TextBox 6"/>
          <p:cNvSpPr txBox="1"/>
          <p:nvPr/>
        </p:nvSpPr>
        <p:spPr>
          <a:xfrm>
            <a:off x="427245" y="3409686"/>
            <a:ext cx="4031833"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%Create an instance of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DataStorage</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class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Arial" panose="020B0604020202020204" pitchFamily="34" charset="0"/>
              </a:rPr>
              <a:t>ds_HD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Arial" panose="020B0604020202020204" pitchFamily="34" charset="0"/>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Arial" panose="020B0604020202020204" pitchFamily="34" charset="0"/>
              </a:rPr>
              <a:t>DataStorage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Input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ds_HD.dI.tpos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tposNew</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ds_HD.dI.pad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ds_HD.dI.Ns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ds_HD.dI.photoPath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ds_HD.dI.imageType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'.jpeg';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ds_HD.dI.atlasFiducials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atlasFiducials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run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AlignMe</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myapp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AlignMe_2020b(</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while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isvalid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myapp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);pause(0.1); end</a:t>
            </a:r>
          </a:p>
        </p:txBody>
      </p:sp>
      <p:sp>
        <p:nvSpPr>
          <p:cNvPr id="26" name="Rounded Rectangle 20">
            <a:extLst>
              <a:ext uri="{FF2B5EF4-FFF2-40B4-BE49-F238E27FC236}">
                <a16:creationId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7" name="Straight Arrow Connector 26">
            <a:extLst>
              <a:ext uri="{FF2B5EF4-FFF2-40B4-BE49-F238E27FC236}">
                <a16:creationId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9" name="Straight Arrow Connector 28">
            <a:extLst>
              <a:ext uri="{FF2B5EF4-FFF2-40B4-BE49-F238E27FC236}">
                <a16:creationId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31" name="Straight Arrow Connector 30">
            <a:extLst>
              <a:ext uri="{FF2B5EF4-FFF2-40B4-BE49-F238E27FC236}">
                <a16:creationId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33" name="Straight Arrow Connector 32">
            <a:extLst>
              <a:ext uri="{FF2B5EF4-FFF2-40B4-BE49-F238E27FC236}">
                <a16:creationId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cxnSp>
        <p:nvCxnSpPr>
          <p:cNvPr id="35" name="Straight Arrow Connector 34">
            <a:extLst>
              <a:ext uri="{FF2B5EF4-FFF2-40B4-BE49-F238E27FC236}">
                <a16:creationId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1" name="Rectangle 20">
            <a:extLst>
              <a:ext uri="{FF2B5EF4-FFF2-40B4-BE49-F238E27FC236}">
                <a16:creationId xmlns:a16="http://schemas.microsoft.com/office/drawing/2014/main" id="{8D756365-639B-F5A0-69A2-02A75EAD2BF8}"/>
              </a:ext>
            </a:extLst>
          </p:cNvPr>
          <p:cNvSpPr/>
          <p:nvPr/>
        </p:nvSpPr>
        <p:spPr>
          <a:xfrm>
            <a:off x="148280" y="751550"/>
            <a:ext cx="8394355" cy="3046988"/>
          </a:xfrm>
          <a:prstGeom prst="rect">
            <a:avLst/>
          </a:prstGeom>
        </p:spPr>
        <p:txBody>
          <a:bodyPr wrap="square">
            <a:spAutoFit/>
          </a:bodyPr>
          <a:lstStyle/>
          <a:p>
            <a:pPr lvl="0">
              <a:defRPr/>
            </a:pPr>
            <a:r>
              <a:rPr lang="en-US" dirty="0">
                <a:solidFill>
                  <a:prstClr val="white"/>
                </a:solidFill>
                <a:cs typeface="Arial" panose="020B0604020202020204" pitchFamily="34" charset="0"/>
              </a:rPr>
              <a:t>This time, since the HD mesh is in the same space that the LD mesh was, the grid will already be lined up and sitting on the mesh when </a:t>
            </a:r>
            <a:r>
              <a:rPr lang="en-US" dirty="0" err="1">
                <a:solidFill>
                  <a:prstClr val="white"/>
                </a:solidFill>
                <a:cs typeface="Arial" panose="020B0604020202020204" pitchFamily="34" charset="0"/>
              </a:rPr>
              <a:t>AlignMe</a:t>
            </a:r>
            <a:r>
              <a:rPr lang="en-US" dirty="0">
                <a:solidFill>
                  <a:prstClr val="white"/>
                </a:solidFill>
                <a:cs typeface="Arial" panose="020B0604020202020204" pitchFamily="34" charset="0"/>
              </a:rPr>
              <a:t> starts. You’ll need to move it away from the mesh and re-relax the grid back onto the mesh</a:t>
            </a:r>
          </a:p>
          <a:p>
            <a:pPr lvl="0">
              <a:defRPr/>
            </a:pPr>
            <a:endParaRPr lang="en-US" sz="1400" dirty="0">
              <a:solidFill>
                <a:prstClr val="white"/>
              </a:solidFill>
              <a:cs typeface="Arial" panose="020B0604020202020204" pitchFamily="34" charset="0"/>
            </a:endParaRPr>
          </a:p>
          <a:p>
            <a:pPr marL="342900" lvl="0" indent="-342900">
              <a:buFont typeface="+mj-lt"/>
              <a:buAutoNum type="arabicPeriod"/>
              <a:defRPr/>
            </a:pPr>
            <a:r>
              <a:rPr lang="en-US" sz="1600" dirty="0">
                <a:solidFill>
                  <a:prstClr val="white"/>
                </a:solidFill>
                <a:cs typeface="Arial" panose="020B0604020202020204" pitchFamily="34" charset="0"/>
              </a:rPr>
              <a:t>Change the view to “XY View”</a:t>
            </a:r>
          </a:p>
          <a:p>
            <a:pPr marL="342900" lvl="0" indent="-342900">
              <a:buFont typeface="+mj-lt"/>
              <a:buAutoNum type="arabicPeriod"/>
              <a:defRPr/>
            </a:pPr>
            <a:r>
              <a:rPr lang="en-US" sz="1600" dirty="0">
                <a:solidFill>
                  <a:prstClr val="white"/>
                </a:solidFill>
                <a:cs typeface="Arial" panose="020B0604020202020204" pitchFamily="34" charset="0"/>
              </a:rPr>
              <a:t>Adjust the scale to 1.1 (this is the scale we used for the LD mesh too)</a:t>
            </a:r>
          </a:p>
          <a:p>
            <a:pPr marL="342900" lvl="0" indent="-342900">
              <a:buFont typeface="+mj-lt"/>
              <a:buAutoNum type="arabicPeriod"/>
              <a:defRPr/>
            </a:pPr>
            <a:r>
              <a:rPr lang="en-US" sz="1600" dirty="0">
                <a:solidFill>
                  <a:prstClr val="white"/>
                </a:solidFill>
                <a:cs typeface="Arial" panose="020B0604020202020204" pitchFamily="34" charset="0"/>
              </a:rPr>
              <a:t>Move the grid off the mesh by setting </a:t>
            </a:r>
            <a:r>
              <a:rPr lang="en-US" sz="1600" dirty="0" err="1">
                <a:solidFill>
                  <a:prstClr val="white"/>
                </a:solidFill>
                <a:cs typeface="Arial" panose="020B0604020202020204" pitchFamily="34" charset="0"/>
              </a:rPr>
              <a:t>dy</a:t>
            </a:r>
            <a:r>
              <a:rPr lang="en-US" sz="1600" dirty="0">
                <a:solidFill>
                  <a:prstClr val="white"/>
                </a:solidFill>
                <a:cs typeface="Arial" panose="020B0604020202020204" pitchFamily="34" charset="0"/>
              </a:rPr>
              <a:t> = -10</a:t>
            </a:r>
          </a:p>
          <a:p>
            <a:pPr marL="800100" lvl="1" indent="-342900">
              <a:buFont typeface="Arial" panose="020B0604020202020204" pitchFamily="34" charset="0"/>
              <a:buChar char="•"/>
              <a:defRPr/>
            </a:pPr>
            <a:r>
              <a:rPr lang="en-US" sz="1600" dirty="0">
                <a:solidFill>
                  <a:prstClr val="white"/>
                </a:solidFill>
                <a:cs typeface="Arial" panose="020B0604020202020204" pitchFamily="34" charset="0"/>
              </a:rPr>
              <a:t>The </a:t>
            </a:r>
            <a:r>
              <a:rPr lang="en-US" sz="1600" dirty="0" err="1">
                <a:solidFill>
                  <a:prstClr val="white"/>
                </a:solidFill>
                <a:cs typeface="Arial" panose="020B0604020202020204" pitchFamily="34" charset="0"/>
              </a:rPr>
              <a:t>AlignMe</a:t>
            </a:r>
            <a:r>
              <a:rPr lang="en-US" sz="1600" dirty="0">
                <a:solidFill>
                  <a:prstClr val="white"/>
                </a:solidFill>
                <a:cs typeface="Arial" panose="020B0604020202020204" pitchFamily="34" charset="0"/>
              </a:rPr>
              <a:t> GUI should now look like the image below</a:t>
            </a:r>
          </a:p>
          <a:p>
            <a:pPr marL="342900" lvl="0" indent="-342900">
              <a:buFont typeface="+mj-lt"/>
              <a:buAutoNum type="arabicPeriod"/>
              <a:defRPr/>
            </a:pPr>
            <a:r>
              <a:rPr lang="en-US" sz="1600" dirty="0">
                <a:solidFill>
                  <a:prstClr val="white"/>
                </a:solidFill>
                <a:cs typeface="Arial" panose="020B0604020202020204" pitchFamily="34" charset="0"/>
              </a:rPr>
              <a:t>Hit “Relax Mesh” and then “Save Alignment” after the grid has been re-relaxed onto the mesh</a:t>
            </a:r>
            <a:endParaRPr lang="en-US" sz="1400" dirty="0">
              <a:solidFill>
                <a:prstClr val="white"/>
              </a:solidFill>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Slide Number Placeholder 1">
            <a:extLst>
              <a:ext uri="{FF2B5EF4-FFF2-40B4-BE49-F238E27FC236}">
                <a16:creationId xmlns:a16="http://schemas.microsoft.com/office/drawing/2014/main" id="{158D389D-5901-8E65-C8A7-26DD166312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1534B8E9-A339-590C-4CCC-20616F97FAD1}"/>
              </a:ext>
            </a:extLst>
          </p:cNvPr>
          <p:cNvPicPr>
            <a:picLocks noChangeAspect="1"/>
          </p:cNvPicPr>
          <p:nvPr/>
        </p:nvPicPr>
        <p:blipFill>
          <a:blip r:embed="rId3"/>
          <a:stretch>
            <a:fillRect/>
          </a:stretch>
        </p:blipFill>
        <p:spPr>
          <a:xfrm>
            <a:off x="4330224" y="3310735"/>
            <a:ext cx="4568202" cy="3554490"/>
          </a:xfrm>
          <a:prstGeom prst="rect">
            <a:avLst/>
          </a:prstGeom>
        </p:spPr>
      </p:pic>
      <p:sp>
        <p:nvSpPr>
          <p:cNvPr id="10" name="Arrow: Bent 9">
            <a:extLst>
              <a:ext uri="{FF2B5EF4-FFF2-40B4-BE49-F238E27FC236}">
                <a16:creationId xmlns:a16="http://schemas.microsoft.com/office/drawing/2014/main" id="{FAE6EA84-C3C8-A586-C1BB-080713193CAE}"/>
              </a:ext>
            </a:extLst>
          </p:cNvPr>
          <p:cNvSpPr/>
          <p:nvPr/>
        </p:nvSpPr>
        <p:spPr>
          <a:xfrm rot="5400000">
            <a:off x="7080757" y="1617805"/>
            <a:ext cx="671538" cy="2682522"/>
          </a:xfrm>
          <a:prstGeom prst="bentArrow">
            <a:avLst>
              <a:gd name="adj1" fmla="val 20767"/>
              <a:gd name="adj2" fmla="val 25000"/>
              <a:gd name="adj3" fmla="val 25000"/>
              <a:gd name="adj4" fmla="val 43750"/>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p:cNvSpPr txBox="1"/>
          <p:nvPr/>
        </p:nvSpPr>
        <p:spPr>
          <a:xfrm>
            <a:off x="0" y="3415569"/>
            <a:ext cx="556563"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184.</a:t>
            </a:r>
          </a:p>
          <a:p>
            <a:r>
              <a:rPr lang="en-US" sz="1200" b="1" dirty="0">
                <a:latin typeface="Courier New" panose="02070309020205020404" pitchFamily="49" charset="0"/>
                <a:cs typeface="Courier New" panose="02070309020205020404" pitchFamily="49" charset="0"/>
              </a:rPr>
              <a:t>185.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187.</a:t>
            </a:r>
          </a:p>
          <a:p>
            <a:r>
              <a:rPr lang="en-US" sz="1200" b="1" dirty="0">
                <a:latin typeface="Courier New" panose="02070309020205020404" pitchFamily="49" charset="0"/>
                <a:cs typeface="Courier New" panose="02070309020205020404" pitchFamily="49" charset="0"/>
              </a:rPr>
              <a:t>188.</a:t>
            </a:r>
          </a:p>
          <a:p>
            <a:r>
              <a:rPr lang="en-US" sz="1200" b="1" dirty="0">
                <a:latin typeface="Courier New" panose="02070309020205020404" pitchFamily="49" charset="0"/>
                <a:cs typeface="Courier New" panose="02070309020205020404" pitchFamily="49" charset="0"/>
              </a:rPr>
              <a:t>189.</a:t>
            </a:r>
          </a:p>
          <a:p>
            <a:r>
              <a:rPr lang="en-US" sz="1200" b="1" dirty="0">
                <a:latin typeface="Courier New" panose="02070309020205020404" pitchFamily="49" charset="0"/>
                <a:cs typeface="Courier New" panose="02070309020205020404" pitchFamily="49" charset="0"/>
              </a:rPr>
              <a:t>190.</a:t>
            </a:r>
          </a:p>
          <a:p>
            <a:r>
              <a:rPr lang="en-US" sz="1200" b="1" dirty="0">
                <a:latin typeface="Courier New" panose="02070309020205020404" pitchFamily="49" charset="0"/>
                <a:cs typeface="Courier New" panose="02070309020205020404" pitchFamily="49" charset="0"/>
              </a:rPr>
              <a:t>191.</a:t>
            </a:r>
          </a:p>
          <a:p>
            <a:r>
              <a:rPr lang="en-US" sz="1200" b="1" dirty="0">
                <a:latin typeface="Courier New" panose="02070309020205020404" pitchFamily="49" charset="0"/>
                <a:cs typeface="Courier New" panose="02070309020205020404" pitchFamily="49" charset="0"/>
              </a:rPr>
              <a:t>192.</a:t>
            </a:r>
          </a:p>
          <a:p>
            <a:r>
              <a:rPr lang="en-US" sz="1200" b="1" dirty="0">
                <a:latin typeface="Courier New" panose="02070309020205020404" pitchFamily="49" charset="0"/>
                <a:cs typeface="Courier New" panose="02070309020205020404" pitchFamily="49" charset="0"/>
              </a:rPr>
              <a:t>193.</a:t>
            </a:r>
          </a:p>
          <a:p>
            <a:r>
              <a:rPr lang="en-US" sz="1200" b="1" dirty="0">
                <a:latin typeface="Courier New" panose="02070309020205020404" pitchFamily="49" charset="0"/>
                <a:cs typeface="Courier New" panose="02070309020205020404" pitchFamily="49" charset="0"/>
              </a:rPr>
              <a:t>194.</a:t>
            </a:r>
          </a:p>
          <a:p>
            <a:r>
              <a:rPr lang="en-US" sz="1200" b="1" dirty="0">
                <a:latin typeface="Courier New" panose="02070309020205020404" pitchFamily="49" charset="0"/>
                <a:cs typeface="Courier New" panose="02070309020205020404" pitchFamily="49" charset="0"/>
              </a:rPr>
              <a:t>195.</a:t>
            </a:r>
          </a:p>
          <a:p>
            <a:r>
              <a:rPr lang="en-US" sz="1200" b="1" dirty="0">
                <a:latin typeface="Courier New" panose="02070309020205020404" pitchFamily="49" charset="0"/>
                <a:cs typeface="Courier New" panose="02070309020205020404" pitchFamily="49" charset="0"/>
              </a:rPr>
              <a:t>196.</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203.</a:t>
            </a:r>
          </a:p>
          <a:p>
            <a:r>
              <a:rPr lang="en-US" sz="1200" b="1" dirty="0">
                <a:latin typeface="Courier New" panose="02070309020205020404" pitchFamily="49" charset="0"/>
                <a:cs typeface="Courier New" panose="02070309020205020404" pitchFamily="49" charset="0"/>
              </a:rPr>
              <a:t>204.</a:t>
            </a:r>
          </a:p>
        </p:txBody>
      </p:sp>
      <p:sp>
        <p:nvSpPr>
          <p:cNvPr id="3" name="TextBox 2">
            <a:extLst>
              <a:ext uri="{FF2B5EF4-FFF2-40B4-BE49-F238E27FC236}">
                <a16:creationId xmlns:a16="http://schemas.microsoft.com/office/drawing/2014/main" id="{3651B5E5-AABB-905C-3AF2-FA28D0CA153D}"/>
              </a:ext>
            </a:extLst>
          </p:cNvPr>
          <p:cNvSpPr txBox="1"/>
          <p:nvPr/>
        </p:nvSpPr>
        <p:spPr>
          <a:xfrm>
            <a:off x="9071231" y="5347811"/>
            <a:ext cx="2983943" cy="923330"/>
          </a:xfrm>
          <a:prstGeom prst="rect">
            <a:avLst/>
          </a:prstGeom>
          <a:noFill/>
        </p:spPr>
        <p:txBody>
          <a:bodyPr wrap="square" rtlCol="0">
            <a:spAutoFit/>
          </a:bodyPr>
          <a:lstStyle/>
          <a:p>
            <a:r>
              <a:rPr lang="en-US" dirty="0"/>
              <a:t>Note: using a HD mesh with </a:t>
            </a:r>
            <a:r>
              <a:rPr lang="en-US" dirty="0" err="1"/>
              <a:t>AlignMe</a:t>
            </a:r>
            <a:r>
              <a:rPr lang="en-US" dirty="0"/>
              <a:t> will make the app run more slowly</a:t>
            </a:r>
          </a:p>
        </p:txBody>
      </p:sp>
    </p:spTree>
    <p:extLst>
      <p:ext uri="{BB962C8B-B14F-4D97-AF65-F5344CB8AC3E}">
        <p14:creationId xmlns:p14="http://schemas.microsoft.com/office/powerpoint/2010/main" val="3681265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892593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Get relaxed optode positions from </a:t>
            </a:r>
            <a:r>
              <a:rPr lang="en-US" dirty="0" err="1">
                <a:solidFill>
                  <a:srgbClr val="FF0000"/>
                </a:solidFill>
                <a:latin typeface="Trebuchet MS" panose="020B0603020202020204"/>
              </a:rPr>
              <a:t>AlignMe</a:t>
            </a:r>
            <a:r>
              <a:rPr lang="en-US" dirty="0">
                <a:solidFill>
                  <a:srgbClr val="FF0000"/>
                </a:solidFill>
                <a:latin typeface="Trebuchet MS" panose="020B0603020202020204"/>
              </a:rPr>
              <a:t> and visualize HD mesh + relaxed pad</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4" name="Rectangle 3"/>
          <p:cNvSpPr/>
          <p:nvPr/>
        </p:nvSpPr>
        <p:spPr>
          <a:xfrm>
            <a:off x="442803" y="1420003"/>
            <a:ext cx="8719493"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lvl="0">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get relaxed optode positions from </a:t>
            </a:r>
            <a:r>
              <a:rPr lang="en-US" sz="1200" b="1" dirty="0" err="1">
                <a:solidFill>
                  <a:srgbClr val="228B22"/>
                </a:solidFill>
                <a:latin typeface="Courier New" panose="02070309020205020404" pitchFamily="49" charset="0"/>
              </a:rPr>
              <a:t>AlignMe</a:t>
            </a:r>
            <a:endParaRPr lang="en-US" sz="1200" b="1" dirty="0">
              <a:solidFill>
                <a:srgbClr val="228B22"/>
              </a:solidFill>
              <a:latin typeface="Courier New" panose="02070309020205020404" pitchFamily="49" charset="0"/>
            </a:endParaRPr>
          </a:p>
          <a:p>
            <a:pPr lvl="0">
              <a:defRPr/>
            </a:pPr>
            <a:r>
              <a:rPr lang="en-US" sz="1200" b="1" dirty="0" err="1">
                <a:latin typeface="Courier New" panose="02070309020205020404" pitchFamily="49" charset="0"/>
              </a:rPr>
              <a:t>tposNew_HD</a:t>
            </a:r>
            <a:r>
              <a:rPr lang="en-US" sz="1200" b="1" dirty="0">
                <a:latin typeface="Courier New" panose="02070309020205020404" pitchFamily="49" charset="0"/>
              </a:rPr>
              <a:t> = ds_HD.dO.tpos2_relaxed;</a:t>
            </a:r>
          </a:p>
          <a:p>
            <a:pPr lvl="0">
              <a:defRPr/>
            </a:pPr>
            <a:endParaRPr lang="en-US" sz="1200" b="1" dirty="0">
              <a:solidFill>
                <a:srgbClr val="228B22"/>
              </a:solidFill>
              <a:latin typeface="Courier New" panose="02070309020205020404" pitchFamily="49" charset="0"/>
            </a:endParaRPr>
          </a:p>
          <a:p>
            <a:pPr lvl="0">
              <a:defRPr/>
            </a:pPr>
            <a:r>
              <a:rPr lang="en-US" sz="1200" b="1" dirty="0">
                <a:solidFill>
                  <a:srgbClr val="228B22"/>
                </a:solidFill>
                <a:latin typeface="Courier New" panose="02070309020205020404" pitchFamily="49" charset="0"/>
              </a:rPr>
              <a:t>% visualize mesh with relaxed </a:t>
            </a:r>
            <a:r>
              <a:rPr lang="en-US" sz="1200" b="1" dirty="0" err="1">
                <a:solidFill>
                  <a:srgbClr val="228B22"/>
                </a:solidFill>
                <a:latin typeface="Courier New" panose="02070309020205020404" pitchFamily="49" charset="0"/>
              </a:rPr>
              <a:t>optodes</a:t>
            </a:r>
            <a:endParaRPr lang="en-US" sz="1200" b="1" dirty="0">
              <a:solidFill>
                <a:srgbClr val="228B22"/>
              </a:solidFill>
              <a:latin typeface="Courier New" panose="02070309020205020404" pitchFamily="49" charset="0"/>
            </a:endParaRPr>
          </a:p>
          <a:p>
            <a:pPr lvl="0">
              <a:defRPr/>
            </a:pPr>
            <a:r>
              <a:rPr lang="en-US" sz="1200" b="1" dirty="0">
                <a:latin typeface="Courier New" panose="02070309020205020404" pitchFamily="49" charset="0"/>
              </a:rPr>
              <a:t>pM.reg=0;</a:t>
            </a:r>
          </a:p>
          <a:p>
            <a:pPr lvl="0">
              <a:defRPr/>
            </a:pP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);Draw_Foci_191203(</a:t>
            </a:r>
            <a:r>
              <a:rPr lang="en-US" sz="1200" b="1" dirty="0" err="1">
                <a:latin typeface="Courier New" panose="02070309020205020404" pitchFamily="49" charset="0"/>
              </a:rPr>
              <a:t>tposNew_HD,paramsFoci</a:t>
            </a:r>
            <a:r>
              <a:rPr lang="en-US" sz="1200" b="1" dirty="0">
                <a:latin typeface="Courier New" panose="02070309020205020404" pitchFamily="49" charset="0"/>
              </a:rPr>
              <a:t>)</a:t>
            </a:r>
          </a:p>
          <a:p>
            <a:pPr lvl="0">
              <a:defRPr/>
            </a:pPr>
            <a:r>
              <a:rPr lang="en-US" sz="1200" b="1" dirty="0">
                <a:latin typeface="Courier New" panose="02070309020205020404" pitchFamily="49" charset="0"/>
              </a:rPr>
              <a:t>view(0,0) </a:t>
            </a:r>
            <a:r>
              <a:rPr lang="en-US" sz="1200" b="1" dirty="0">
                <a:solidFill>
                  <a:srgbClr val="228B22"/>
                </a:solidFill>
                <a:latin typeface="Courier New" panose="02070309020205020404" pitchFamily="49" charset="0"/>
              </a:rPr>
              <a:t>%posterior view</a:t>
            </a:r>
          </a:p>
          <a:p>
            <a:pPr lvl="0">
              <a:defRPr/>
            </a:pPr>
            <a:endParaRPr lang="en-US" sz="1200" b="1" dirty="0">
              <a:solidFill>
                <a:srgbClr val="228B22"/>
              </a:solidFill>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0" name="Straight Arrow Connector 19">
            <a:extLst>
              <a:ext uri="{FF2B5EF4-FFF2-40B4-BE49-F238E27FC236}">
                <a16:creationId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25" name="Straight Arrow Connector 24">
            <a:extLst>
              <a:ext uri="{FF2B5EF4-FFF2-40B4-BE49-F238E27FC236}">
                <a16:creationId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sp>
        <p:nvSpPr>
          <p:cNvPr id="2" name="Slide Number Placeholder 1">
            <a:extLst>
              <a:ext uri="{FF2B5EF4-FFF2-40B4-BE49-F238E27FC236}">
                <a16:creationId xmlns:a16="http://schemas.microsoft.com/office/drawing/2014/main" id="{AEB24862-4C3C-CE66-BEA3-A441378D6E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6" name="TextBox 15"/>
          <p:cNvSpPr txBox="1"/>
          <p:nvPr/>
        </p:nvSpPr>
        <p:spPr>
          <a:xfrm>
            <a:off x="0" y="1680156"/>
            <a:ext cx="556563" cy="138499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206.</a:t>
            </a:r>
          </a:p>
          <a:p>
            <a:r>
              <a:rPr lang="en-US" sz="1200" b="1" dirty="0">
                <a:latin typeface="Courier New" panose="02070309020205020404" pitchFamily="49" charset="0"/>
                <a:cs typeface="Courier New" panose="02070309020205020404" pitchFamily="49" charset="0"/>
              </a:rPr>
              <a:t>207.</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209.</a:t>
            </a:r>
          </a:p>
          <a:p>
            <a:r>
              <a:rPr lang="en-US" sz="1200" b="1" dirty="0">
                <a:latin typeface="Courier New" panose="02070309020205020404" pitchFamily="49" charset="0"/>
                <a:cs typeface="Courier New" panose="02070309020205020404" pitchFamily="49" charset="0"/>
              </a:rPr>
              <a:t>210.</a:t>
            </a:r>
          </a:p>
          <a:p>
            <a:r>
              <a:rPr lang="en-US" sz="1200" b="1" dirty="0">
                <a:latin typeface="Courier New" panose="02070309020205020404" pitchFamily="49" charset="0"/>
                <a:cs typeface="Courier New" panose="02070309020205020404" pitchFamily="49" charset="0"/>
              </a:rPr>
              <a:t>211.</a:t>
            </a:r>
          </a:p>
          <a:p>
            <a:r>
              <a:rPr lang="en-US" sz="1200" b="1" dirty="0">
                <a:latin typeface="Courier New" panose="02070309020205020404" pitchFamily="49" charset="0"/>
                <a:cs typeface="Courier New" panose="02070309020205020404" pitchFamily="49" charset="0"/>
              </a:rPr>
              <a:t>212.</a:t>
            </a:r>
          </a:p>
        </p:txBody>
      </p:sp>
      <p:pic>
        <p:nvPicPr>
          <p:cNvPr id="6" name="Picture 5">
            <a:extLst>
              <a:ext uri="{FF2B5EF4-FFF2-40B4-BE49-F238E27FC236}">
                <a16:creationId xmlns:a16="http://schemas.microsoft.com/office/drawing/2014/main" id="{18DF677D-125C-D8BE-5E3E-A5F6096B64BB}"/>
              </a:ext>
            </a:extLst>
          </p:cNvPr>
          <p:cNvPicPr>
            <a:picLocks noChangeAspect="1"/>
          </p:cNvPicPr>
          <p:nvPr/>
        </p:nvPicPr>
        <p:blipFill>
          <a:blip r:embed="rId2"/>
          <a:stretch>
            <a:fillRect/>
          </a:stretch>
        </p:blipFill>
        <p:spPr>
          <a:xfrm>
            <a:off x="3968230" y="3369453"/>
            <a:ext cx="3571875" cy="3057525"/>
          </a:xfrm>
          <a:prstGeom prst="rect">
            <a:avLst/>
          </a:prstGeom>
        </p:spPr>
      </p:pic>
    </p:spTree>
    <p:extLst>
      <p:ext uri="{BB962C8B-B14F-4D97-AF65-F5344CB8AC3E}">
        <p14:creationId xmlns:p14="http://schemas.microsoft.com/office/powerpoint/2010/main" val="1484669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ECD007DF-F439-B5C7-D7DC-991E60D3793A}"/>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1374487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Update pad info structure after running </a:t>
            </a: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AlignMe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34993" y="757095"/>
            <a:ext cx="8394358" cy="40626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After the pad has been relaxed onto the HD mesh, we need to update the info structure with the new </a:t>
            </a:r>
            <a:r>
              <a:rPr kumimoji="0" lang="en-US" sz="1800" b="1" i="0" u="none" strike="noStrike" kern="1200" cap="none" spc="0" normalizeH="0" baseline="0" noProof="0" dirty="0" err="1">
                <a:ln>
                  <a:noFill/>
                </a:ln>
                <a:solidFill>
                  <a:prstClr val="white"/>
                </a:solidFill>
                <a:effectLst/>
                <a:uLnTx/>
                <a:uFillTx/>
                <a:latin typeface="+mj-lt"/>
                <a:ea typeface="+mn-ea"/>
                <a:cs typeface="Arial" panose="020B0604020202020204" pitchFamily="34" charset="0"/>
              </a:rPr>
              <a:t>optode</a:t>
            </a: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 locations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info.optodes.spos3=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info.optodes.dpos3=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((Ns+1):end,:);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for d=1:Nd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for s=1:Ns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m=m+1;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info.pairs.r3d(m)=norm(</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d+Ns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info.pairs.r3d(m+(Ns*Nd))=info.pairs.r3d(m);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histogram of number of measurements per SD vs radius between SD pairs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figure;histogram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(info.pairs.r3d,1000);</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('R_S_D');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ylabel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N_m_e_a_s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save pad file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save(['Pad',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 '.mat'],'info')</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BFB7301F-249D-695C-4CE7-9E2E69A7ED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734EE9C1-348A-EF9E-3887-9E17FF4A76A0}"/>
              </a:ext>
            </a:extLst>
          </p:cNvPr>
          <p:cNvPicPr>
            <a:picLocks noChangeAspect="1"/>
          </p:cNvPicPr>
          <p:nvPr/>
        </p:nvPicPr>
        <p:blipFill>
          <a:blip r:embed="rId2"/>
          <a:stretch>
            <a:fillRect/>
          </a:stretch>
        </p:blipFill>
        <p:spPr>
          <a:xfrm>
            <a:off x="7812167" y="4274605"/>
            <a:ext cx="3244263" cy="2583395"/>
          </a:xfrm>
          <a:prstGeom prst="rect">
            <a:avLst/>
          </a:prstGeom>
        </p:spPr>
      </p:pic>
      <p:sp>
        <p:nvSpPr>
          <p:cNvPr id="18" name="TextBox 17"/>
          <p:cNvSpPr txBox="1"/>
          <p:nvPr/>
        </p:nvSpPr>
        <p:spPr>
          <a:xfrm>
            <a:off x="5167" y="1582637"/>
            <a:ext cx="556563"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216.</a:t>
            </a:r>
          </a:p>
          <a:p>
            <a:r>
              <a:rPr lang="en-US" sz="1200" b="1" dirty="0">
                <a:latin typeface="Courier New" panose="02070309020205020404" pitchFamily="49" charset="0"/>
                <a:cs typeface="Courier New" panose="02070309020205020404" pitchFamily="49" charset="0"/>
              </a:rPr>
              <a:t>217.</a:t>
            </a:r>
          </a:p>
          <a:p>
            <a:r>
              <a:rPr lang="en-US" sz="1200" b="1" dirty="0">
                <a:latin typeface="Courier New" panose="02070309020205020404" pitchFamily="49" charset="0"/>
                <a:cs typeface="Courier New" panose="02070309020205020404" pitchFamily="49" charset="0"/>
              </a:rPr>
              <a:t>218.</a:t>
            </a:r>
          </a:p>
          <a:p>
            <a:r>
              <a:rPr lang="en-US" sz="1200" b="1" dirty="0">
                <a:latin typeface="Courier New" panose="02070309020205020404" pitchFamily="49" charset="0"/>
                <a:cs typeface="Courier New" panose="02070309020205020404" pitchFamily="49" charset="0"/>
              </a:rPr>
              <a:t>219.</a:t>
            </a:r>
          </a:p>
          <a:p>
            <a:r>
              <a:rPr lang="en-US" sz="1200" b="1" dirty="0">
                <a:latin typeface="Courier New" panose="02070309020205020404" pitchFamily="49" charset="0"/>
                <a:cs typeface="Courier New" panose="02070309020205020404" pitchFamily="49" charset="0"/>
              </a:rPr>
              <a:t>220.</a:t>
            </a:r>
          </a:p>
          <a:p>
            <a:r>
              <a:rPr lang="en-US" sz="1200" b="1" dirty="0">
                <a:latin typeface="Courier New" panose="02070309020205020404" pitchFamily="49" charset="0"/>
                <a:cs typeface="Courier New" panose="02070309020205020404" pitchFamily="49" charset="0"/>
              </a:rPr>
              <a:t>221.</a:t>
            </a:r>
          </a:p>
          <a:p>
            <a:r>
              <a:rPr lang="en-US" sz="1200" b="1" dirty="0">
                <a:latin typeface="Courier New" panose="02070309020205020404" pitchFamily="49" charset="0"/>
                <a:cs typeface="Courier New" panose="02070309020205020404" pitchFamily="49" charset="0"/>
              </a:rPr>
              <a:t>222.</a:t>
            </a:r>
          </a:p>
          <a:p>
            <a:r>
              <a:rPr lang="en-US" sz="1200" b="1" dirty="0">
                <a:latin typeface="Courier New" panose="02070309020205020404" pitchFamily="49" charset="0"/>
                <a:cs typeface="Courier New" panose="02070309020205020404" pitchFamily="49" charset="0"/>
              </a:rPr>
              <a:t>223.</a:t>
            </a:r>
          </a:p>
          <a:p>
            <a:r>
              <a:rPr lang="en-US" sz="1200" b="1" dirty="0">
                <a:latin typeface="Courier New" panose="02070309020205020404" pitchFamily="49" charset="0"/>
                <a:cs typeface="Courier New" panose="02070309020205020404" pitchFamily="49" charset="0"/>
              </a:rPr>
              <a:t>224.</a:t>
            </a:r>
          </a:p>
          <a:p>
            <a:r>
              <a:rPr lang="en-US" sz="1200" b="1" dirty="0">
                <a:latin typeface="Courier New" panose="02070309020205020404" pitchFamily="49" charset="0"/>
                <a:cs typeface="Courier New" panose="02070309020205020404" pitchFamily="49" charset="0"/>
              </a:rPr>
              <a:t>225.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227.</a:t>
            </a:r>
          </a:p>
          <a:p>
            <a:r>
              <a:rPr lang="en-US" sz="1200" b="1" dirty="0">
                <a:latin typeface="Courier New" panose="02070309020205020404" pitchFamily="49" charset="0"/>
                <a:cs typeface="Courier New" panose="02070309020205020404" pitchFamily="49" charset="0"/>
              </a:rPr>
              <a:t>228.</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230.</a:t>
            </a:r>
          </a:p>
          <a:p>
            <a:r>
              <a:rPr lang="en-US" sz="1200" b="1" dirty="0">
                <a:latin typeface="Courier New" panose="02070309020205020404" pitchFamily="49" charset="0"/>
                <a:cs typeface="Courier New" panose="02070309020205020404" pitchFamily="49" charset="0"/>
              </a:rPr>
              <a:t>231.</a:t>
            </a:r>
          </a:p>
          <a:p>
            <a:r>
              <a:rPr lang="en-US" sz="1200" b="1" dirty="0">
                <a:latin typeface="Courier New" panose="02070309020205020404" pitchFamily="49" charset="0"/>
                <a:cs typeface="Courier New" panose="02070309020205020404" pitchFamily="49" charset="0"/>
              </a:rPr>
              <a:t>232.</a:t>
            </a:r>
          </a:p>
        </p:txBody>
      </p:sp>
      <p:pic>
        <p:nvPicPr>
          <p:cNvPr id="4" name="Picture 3" descr="A picture containing icon&#10;&#10;Description automatically generated">
            <a:extLst>
              <a:ext uri="{FF2B5EF4-FFF2-40B4-BE49-F238E27FC236}">
                <a16:creationId xmlns:a16="http://schemas.microsoft.com/office/drawing/2014/main" id="{52CBF455-4CF7-C24D-EE5A-22C1358DC8BD}"/>
              </a:ext>
            </a:extLst>
          </p:cNvPr>
          <p:cNvPicPr>
            <a:picLocks noChangeAspect="1"/>
          </p:cNvPicPr>
          <p:nvPr/>
        </p:nvPicPr>
        <p:blipFill rotWithShape="1">
          <a:blip r:embed="rId3">
            <a:extLst>
              <a:ext uri="{28A0092B-C50C-407E-A947-70E740481C1C}">
                <a14:useLocalDpi xmlns:a14="http://schemas.microsoft.com/office/drawing/2010/main" val="0"/>
              </a:ext>
            </a:extLst>
          </a:blip>
          <a:srcRect l="1100" t="1761" r="1229" b="2595"/>
          <a:stretch/>
        </p:blipFill>
        <p:spPr>
          <a:xfrm>
            <a:off x="2102617" y="4950110"/>
            <a:ext cx="2715073" cy="1907890"/>
          </a:xfrm>
          <a:prstGeom prst="rect">
            <a:avLst/>
          </a:prstGeom>
        </p:spPr>
      </p:pic>
      <p:sp>
        <p:nvSpPr>
          <p:cNvPr id="6" name="TextBox 5">
            <a:extLst>
              <a:ext uri="{FF2B5EF4-FFF2-40B4-BE49-F238E27FC236}">
                <a16:creationId xmlns:a16="http://schemas.microsoft.com/office/drawing/2014/main" id="{544733C6-A440-91DE-2A18-510541001F0E}"/>
              </a:ext>
            </a:extLst>
          </p:cNvPr>
          <p:cNvSpPr txBox="1"/>
          <p:nvPr/>
        </p:nvSpPr>
        <p:spPr>
          <a:xfrm>
            <a:off x="4817691" y="4922314"/>
            <a:ext cx="2994476" cy="1169551"/>
          </a:xfrm>
          <a:prstGeom prst="rect">
            <a:avLst/>
          </a:prstGeom>
          <a:noFill/>
        </p:spPr>
        <p:txBody>
          <a:bodyPr wrap="square" rtlCol="0">
            <a:spAutoFit/>
          </a:bodyPr>
          <a:lstStyle/>
          <a:p>
            <a:r>
              <a:rPr lang="en-US" sz="1400" dirty="0"/>
              <a:t>Nearest neighbors (left)</a:t>
            </a:r>
          </a:p>
          <a:p>
            <a:endParaRPr lang="en-US" sz="1400" dirty="0"/>
          </a:p>
          <a:p>
            <a:r>
              <a:rPr lang="en-US" sz="1400" dirty="0"/>
              <a:t>Lower distance between SD’s (right) correspond to lower nearest neighbors, i.e. NN1 and NN2</a:t>
            </a:r>
          </a:p>
        </p:txBody>
      </p:sp>
    </p:spTree>
    <p:extLst>
      <p:ext uri="{BB962C8B-B14F-4D97-AF65-F5344CB8AC3E}">
        <p14:creationId xmlns:p14="http://schemas.microsoft.com/office/powerpoint/2010/main" val="252145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96985" y="1150202"/>
            <a:ext cx="8394358" cy="1538883"/>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Prepare mesh and </a:t>
            </a:r>
            <a:r>
              <a:rPr kumimoji="0" lang="en-US" sz="1800" b="1" i="0" u="none" strike="noStrike" kern="1200" cap="none" spc="0" normalizeH="0" baseline="0" noProof="0" dirty="0" err="1">
                <a:ln>
                  <a:noFill/>
                </a:ln>
                <a:solidFill>
                  <a:prstClr val="white"/>
                </a:solidFill>
                <a:effectLst/>
                <a:uLnTx/>
                <a:uFillTx/>
                <a:latin typeface="+mj-lt"/>
                <a:ea typeface="+mn-ea"/>
                <a:cs typeface="Arial" panose="020B0604020202020204" pitchFamily="34" charset="0"/>
              </a:rPr>
              <a:t>optode</a:t>
            </a: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 information for NIRFAST, then visualize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mesh=</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PrepareMeshForNIRFAST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(mesh,[</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endParaRPr lang="en-US" sz="1400" dirty="0">
              <a:solidFill>
                <a:prstClr val="white"/>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cs typeface="Courier New" panose="02070309020205020404" pitchFamily="49" charset="0"/>
              </a:rPr>
              <a:t>view([0,0])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cs typeface="Courier New" panose="02070309020205020404" pitchFamily="49" charset="0"/>
              </a:rPr>
              <a:t>%posterior 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tangle 1"/>
          <p:cNvSpPr/>
          <p:nvPr/>
        </p:nvSpPr>
        <p:spPr>
          <a:xfrm>
            <a:off x="496985" y="3471861"/>
            <a:ext cx="8394358"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CutMesh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mesh,intersect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(find(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(:,3)&gt;0),find(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(:,1)&gt;0)));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Ia,Ib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ismember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(m3.nodes,mesh.nodes,'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rows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m3.region=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(m3,pM);Draw_Foci_191203(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view([135,40])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Courier New" panose="02070309020205020404" pitchFamily="49" charset="0"/>
              </a:rPr>
              <a:t>%view mesh from behind with an angled top-down view</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6" name="TextBox 5">
            <a:extLst>
              <a:ext uri="{FF2B5EF4-FFF2-40B4-BE49-F238E27FC236}">
                <a16:creationId xmlns:a16="http://schemas.microsoft.com/office/drawing/2014/main" id="{D9DC9147-3039-E494-B51D-F7FBD8F69537}"/>
              </a:ext>
            </a:extLst>
          </p:cNvPr>
          <p:cNvSpPr txBox="1"/>
          <p:nvPr/>
        </p:nvSpPr>
        <p:spPr>
          <a:xfrm>
            <a:off x="1656979" y="4428273"/>
            <a:ext cx="3337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p>
        </p:txBody>
      </p:sp>
      <p:sp>
        <p:nvSpPr>
          <p:cNvPr id="28" name="TextBox 27">
            <a:extLst>
              <a:ext uri="{FF2B5EF4-FFF2-40B4-BE49-F238E27FC236}">
                <a16:creationId xmlns:a16="http://schemas.microsoft.com/office/drawing/2014/main" id="{26EF4F3B-65E5-24F9-7D51-8D3A531F899D}"/>
              </a:ext>
            </a:extLst>
          </p:cNvPr>
          <p:cNvSpPr txBox="1"/>
          <p:nvPr/>
        </p:nvSpPr>
        <p:spPr>
          <a:xfrm>
            <a:off x="5503249" y="4428272"/>
            <a:ext cx="3337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p>
        </p:txBody>
      </p:sp>
      <p:sp>
        <p:nvSpPr>
          <p:cNvPr id="3" name="Slide Number Placeholder 2">
            <a:extLst>
              <a:ext uri="{FF2B5EF4-FFF2-40B4-BE49-F238E27FC236}">
                <a16:creationId xmlns:a16="http://schemas.microsoft.com/office/drawing/2014/main" id="{F5211A33-3856-A525-5F4D-BF020FABB0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97AB1E2E-86D0-AF59-A34F-777CEE4B5675}"/>
              </a:ext>
            </a:extLst>
          </p:cNvPr>
          <p:cNvPicPr>
            <a:picLocks noChangeAspect="1"/>
          </p:cNvPicPr>
          <p:nvPr/>
        </p:nvPicPr>
        <p:blipFill>
          <a:blip r:embed="rId2"/>
          <a:stretch>
            <a:fillRect/>
          </a:stretch>
        </p:blipFill>
        <p:spPr>
          <a:xfrm>
            <a:off x="1971472" y="4500859"/>
            <a:ext cx="2934400" cy="2367703"/>
          </a:xfrm>
          <a:prstGeom prst="rect">
            <a:avLst/>
          </a:prstGeom>
        </p:spPr>
      </p:pic>
      <p:pic>
        <p:nvPicPr>
          <p:cNvPr id="8" name="Picture 7">
            <a:extLst>
              <a:ext uri="{FF2B5EF4-FFF2-40B4-BE49-F238E27FC236}">
                <a16:creationId xmlns:a16="http://schemas.microsoft.com/office/drawing/2014/main" id="{22C5150E-9F6C-1700-2C40-EC7DE5E794C0}"/>
              </a:ext>
            </a:extLst>
          </p:cNvPr>
          <p:cNvPicPr>
            <a:picLocks noChangeAspect="1"/>
          </p:cNvPicPr>
          <p:nvPr/>
        </p:nvPicPr>
        <p:blipFill rotWithShape="1">
          <a:blip r:embed="rId3"/>
          <a:srcRect l="3242" r="7298"/>
          <a:stretch/>
        </p:blipFill>
        <p:spPr>
          <a:xfrm>
            <a:off x="5802712" y="4500859"/>
            <a:ext cx="2625164" cy="2367704"/>
          </a:xfrm>
          <a:prstGeom prst="rect">
            <a:avLst/>
          </a:prstGeom>
        </p:spPr>
      </p:pic>
      <p:sp>
        <p:nvSpPr>
          <p:cNvPr id="27" name="TextBox 26"/>
          <p:cNvSpPr txBox="1"/>
          <p:nvPr/>
        </p:nvSpPr>
        <p:spPr>
          <a:xfrm>
            <a:off x="5167" y="1650282"/>
            <a:ext cx="556563" cy="286232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236.</a:t>
            </a:r>
          </a:p>
          <a:p>
            <a:r>
              <a:rPr lang="en-US" sz="1200" b="1" dirty="0">
                <a:latin typeface="Courier New" panose="02070309020205020404" pitchFamily="49" charset="0"/>
                <a:cs typeface="Courier New" panose="02070309020205020404" pitchFamily="49" charset="0"/>
              </a:rPr>
              <a:t>237.</a:t>
            </a:r>
          </a:p>
          <a:p>
            <a:r>
              <a:rPr lang="en-US" sz="1200" b="1" dirty="0">
                <a:latin typeface="Courier New" panose="02070309020205020404" pitchFamily="49" charset="0"/>
                <a:cs typeface="Courier New" panose="02070309020205020404" pitchFamily="49" charset="0"/>
              </a:rPr>
              <a:t>238.</a:t>
            </a:r>
          </a:p>
          <a:p>
            <a:r>
              <a:rPr lang="en-US" sz="1200" b="1" dirty="0">
                <a:latin typeface="Courier New" panose="02070309020205020404" pitchFamily="49" charset="0"/>
                <a:cs typeface="Courier New" panose="02070309020205020404" pitchFamily="49" charset="0"/>
              </a:rPr>
              <a:t>239.</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245.</a:t>
            </a:r>
          </a:p>
          <a:p>
            <a:r>
              <a:rPr lang="en-US" sz="1200" b="1" dirty="0">
                <a:latin typeface="Courier New" panose="02070309020205020404" pitchFamily="49" charset="0"/>
                <a:cs typeface="Courier New" panose="02070309020205020404" pitchFamily="49" charset="0"/>
              </a:rPr>
              <a:t>246.</a:t>
            </a:r>
          </a:p>
          <a:p>
            <a:r>
              <a:rPr lang="en-US" sz="1200" b="1" dirty="0">
                <a:latin typeface="Courier New" panose="02070309020205020404" pitchFamily="49" charset="0"/>
                <a:cs typeface="Courier New" panose="02070309020205020404" pitchFamily="49" charset="0"/>
              </a:rPr>
              <a:t>247.</a:t>
            </a:r>
          </a:p>
          <a:p>
            <a:r>
              <a:rPr lang="en-US" sz="1200" b="1" dirty="0">
                <a:latin typeface="Courier New" panose="02070309020205020404" pitchFamily="49" charset="0"/>
                <a:cs typeface="Courier New" panose="02070309020205020404" pitchFamily="49" charset="0"/>
              </a:rPr>
              <a:t>248.</a:t>
            </a:r>
          </a:p>
          <a:p>
            <a:r>
              <a:rPr lang="en-US" sz="1200" b="1" dirty="0">
                <a:latin typeface="Courier New" panose="02070309020205020404" pitchFamily="49" charset="0"/>
                <a:cs typeface="Courier New" panose="02070309020205020404" pitchFamily="49" charset="0"/>
              </a:rPr>
              <a:t>249.</a:t>
            </a:r>
          </a:p>
        </p:txBody>
      </p:sp>
      <p:sp>
        <p:nvSpPr>
          <p:cNvPr id="4" name="TextBox 3"/>
          <p:cNvSpPr txBox="1"/>
          <p:nvPr/>
        </p:nvSpPr>
        <p:spPr>
          <a:xfrm>
            <a:off x="496985" y="2793237"/>
            <a:ext cx="7435273" cy="923330"/>
          </a:xfrm>
          <a:prstGeom prst="rect">
            <a:avLst/>
          </a:prstGeom>
          <a:noFill/>
        </p:spPr>
        <p:txBody>
          <a:bodyPr wrap="square" rtlCol="0">
            <a:spAutoFit/>
          </a:bodyPr>
          <a:lstStyle/>
          <a:p>
            <a:pPr marL="342900" indent="-342900">
              <a:buFont typeface="+mj-lt"/>
              <a:buAutoNum type="arabicPeriod" startAt="2"/>
            </a:pPr>
            <a:r>
              <a:rPr lang="en-US" b="1" dirty="0">
                <a:solidFill>
                  <a:prstClr val="white"/>
                </a:solidFill>
                <a:latin typeface="+mj-lt"/>
                <a:cs typeface="Arial" panose="020B0604020202020204" pitchFamily="34" charset="0"/>
              </a:rPr>
              <a:t>Visualize cap and mesh with portion cut out to make extra sure that </a:t>
            </a:r>
            <a:r>
              <a:rPr lang="en-US" b="1" dirty="0" err="1">
                <a:solidFill>
                  <a:prstClr val="white"/>
                </a:solidFill>
                <a:latin typeface="+mj-lt"/>
                <a:cs typeface="Arial" panose="020B0604020202020204" pitchFamily="34" charset="0"/>
              </a:rPr>
              <a:t>optodes</a:t>
            </a:r>
            <a:r>
              <a:rPr lang="en-US" b="1" dirty="0">
                <a:solidFill>
                  <a:prstClr val="white"/>
                </a:solidFill>
                <a:latin typeface="+mj-lt"/>
                <a:cs typeface="Arial" panose="020B0604020202020204" pitchFamily="34" charset="0"/>
              </a:rPr>
              <a:t> are not placed too far within the mesh</a:t>
            </a:r>
          </a:p>
          <a:p>
            <a:pPr marL="342900" indent="-342900">
              <a:buFont typeface="+mj-lt"/>
              <a:buAutoNum type="arabicPeriod" startAt="2"/>
            </a:pPr>
            <a:endParaRPr lang="en-US" dirty="0"/>
          </a:p>
        </p:txBody>
      </p:sp>
      <p:sp>
        <p:nvSpPr>
          <p:cNvPr id="7" name="Rectangle 6"/>
          <p:cNvSpPr/>
          <p:nvPr/>
        </p:nvSpPr>
        <p:spPr>
          <a:xfrm>
            <a:off x="496985" y="2041236"/>
            <a:ext cx="6254797" cy="3971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18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42254" y="906162"/>
            <a:ext cx="8394358" cy="61709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3. Set parameters for light modeling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,'_on_',</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flags.gridname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gridname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flags.head</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flags.info=infoT1;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flags.gthresh</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=1e-5;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flags.voxmm</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flags.labels.r1='</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flags.labels.r2='white';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flags.labels.r3='gray';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flags.labels.r4='bone';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flags.labels.r5='skin';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flags.op.lambda</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=[750,850];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=[0.0170,0.0190];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=[0.0116,0.0139];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=[0.0040,0.0040];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=[0.0180,0.0192];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=[0.0167,0.0208];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=[0.74,0.64];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=[0.94,0.84];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=[0.3,0.3];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=[0.8359,0.6726];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=[1.1908,1.0107];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flags.srcnum</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=Ns;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flags.t4=affine_Subj2MNI;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flags.t4_target='MNI'; %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flags.makeA</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r>
              <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don't make A, just make 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flags.Hz</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if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flags.Hz</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flags.tag,'FD</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p:txBody>
      </p:sp>
      <p:sp>
        <p:nvSpPr>
          <p:cNvPr id="14" name="Right Brace 13">
            <a:extLst>
              <a:ext uri="{FF2B5EF4-FFF2-40B4-BE49-F238E27FC236}">
                <a16:creationId xmlns:a16="http://schemas.microsoft.com/office/drawing/2014/main"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id="{7398493F-FA5E-E606-26DE-3ACAEFB31370}"/>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7460B90D-566A-C1B5-9043-C518F6895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5" name="TextBox 24"/>
          <p:cNvSpPr txBox="1"/>
          <p:nvPr/>
        </p:nvSpPr>
        <p:spPr>
          <a:xfrm>
            <a:off x="5167" y="1332567"/>
            <a:ext cx="505267" cy="5586145"/>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255.</a:t>
            </a:r>
          </a:p>
          <a:p>
            <a:r>
              <a:rPr lang="en-US" sz="1050" b="1" dirty="0">
                <a:latin typeface="Courier New" panose="02070309020205020404" pitchFamily="49" charset="0"/>
                <a:cs typeface="Courier New" panose="02070309020205020404" pitchFamily="49" charset="0"/>
              </a:rPr>
              <a:t>256.</a:t>
            </a:r>
          </a:p>
          <a:p>
            <a:r>
              <a:rPr lang="en-US" sz="1050" b="1" dirty="0">
                <a:latin typeface="Courier New" panose="02070309020205020404" pitchFamily="49" charset="0"/>
                <a:cs typeface="Courier New" panose="02070309020205020404" pitchFamily="49" charset="0"/>
              </a:rPr>
              <a:t>257.</a:t>
            </a:r>
          </a:p>
          <a:p>
            <a:r>
              <a:rPr lang="en-US" sz="1050" b="1" dirty="0">
                <a:latin typeface="Courier New" panose="02070309020205020404" pitchFamily="49" charset="0"/>
                <a:cs typeface="Courier New" panose="02070309020205020404" pitchFamily="49" charset="0"/>
              </a:rPr>
              <a:t>258.</a:t>
            </a:r>
          </a:p>
          <a:p>
            <a:r>
              <a:rPr lang="en-US" sz="1050" b="1" dirty="0">
                <a:latin typeface="Courier New" panose="02070309020205020404" pitchFamily="49" charset="0"/>
                <a:cs typeface="Courier New" panose="02070309020205020404" pitchFamily="49" charset="0"/>
              </a:rPr>
              <a:t>259.</a:t>
            </a:r>
          </a:p>
          <a:p>
            <a:r>
              <a:rPr lang="en-US" sz="1050" b="1" dirty="0">
                <a:latin typeface="Courier New" panose="02070309020205020404" pitchFamily="49" charset="0"/>
                <a:cs typeface="Courier New" panose="02070309020205020404" pitchFamily="49" charset="0"/>
              </a:rPr>
              <a:t>260.</a:t>
            </a:r>
          </a:p>
          <a:p>
            <a:r>
              <a:rPr lang="en-US" sz="1050" b="1" dirty="0">
                <a:latin typeface="Courier New" panose="02070309020205020404" pitchFamily="49" charset="0"/>
                <a:cs typeface="Courier New" panose="02070309020205020404" pitchFamily="49" charset="0"/>
              </a:rPr>
              <a:t>261.</a:t>
            </a:r>
          </a:p>
          <a:p>
            <a:r>
              <a:rPr lang="en-US" sz="1050" b="1" dirty="0">
                <a:latin typeface="Courier New" panose="02070309020205020404" pitchFamily="49" charset="0"/>
                <a:cs typeface="Courier New" panose="02070309020205020404" pitchFamily="49" charset="0"/>
              </a:rPr>
              <a:t>262.</a:t>
            </a:r>
          </a:p>
          <a:p>
            <a:r>
              <a:rPr lang="en-US" sz="1050" b="1" dirty="0">
                <a:latin typeface="Courier New" panose="02070309020205020404" pitchFamily="49" charset="0"/>
                <a:cs typeface="Courier New" panose="02070309020205020404" pitchFamily="49" charset="0"/>
              </a:rPr>
              <a:t>263.</a:t>
            </a:r>
          </a:p>
          <a:p>
            <a:r>
              <a:rPr lang="en-US" sz="1050" b="1" dirty="0">
                <a:latin typeface="Courier New" panose="02070309020205020404" pitchFamily="49" charset="0"/>
                <a:cs typeface="Courier New" panose="02070309020205020404" pitchFamily="49" charset="0"/>
              </a:rPr>
              <a:t>264.</a:t>
            </a:r>
          </a:p>
          <a:p>
            <a:r>
              <a:rPr lang="en-US" sz="1050" b="1" dirty="0">
                <a:latin typeface="Courier New" panose="02070309020205020404" pitchFamily="49" charset="0"/>
                <a:cs typeface="Courier New" panose="02070309020205020404" pitchFamily="49" charset="0"/>
              </a:rPr>
              <a:t>265.</a:t>
            </a:r>
          </a:p>
          <a:p>
            <a:r>
              <a:rPr lang="en-US" sz="1050" b="1" dirty="0">
                <a:latin typeface="Courier New" panose="02070309020205020404" pitchFamily="49" charset="0"/>
                <a:cs typeface="Courier New" panose="02070309020205020404" pitchFamily="49" charset="0"/>
              </a:rPr>
              <a:t>266.</a:t>
            </a:r>
          </a:p>
          <a:p>
            <a:r>
              <a:rPr lang="en-US" sz="1050" b="1" dirty="0">
                <a:latin typeface="Courier New" panose="02070309020205020404" pitchFamily="49" charset="0"/>
                <a:cs typeface="Courier New" panose="02070309020205020404" pitchFamily="49" charset="0"/>
              </a:rPr>
              <a:t>267.</a:t>
            </a:r>
          </a:p>
          <a:p>
            <a:r>
              <a:rPr lang="en-US" sz="1050" b="1" dirty="0">
                <a:latin typeface="Courier New" panose="02070309020205020404" pitchFamily="49" charset="0"/>
                <a:cs typeface="Courier New" panose="02070309020205020404" pitchFamily="49" charset="0"/>
              </a:rPr>
              <a:t>268.</a:t>
            </a:r>
          </a:p>
          <a:p>
            <a:r>
              <a:rPr lang="en-US" sz="1050" b="1" dirty="0">
                <a:latin typeface="Courier New" panose="02070309020205020404" pitchFamily="49" charset="0"/>
                <a:cs typeface="Courier New" panose="02070309020205020404" pitchFamily="49" charset="0"/>
              </a:rPr>
              <a:t>269.</a:t>
            </a:r>
          </a:p>
          <a:p>
            <a:r>
              <a:rPr lang="en-US" sz="1050" b="1" dirty="0">
                <a:latin typeface="Courier New" panose="02070309020205020404" pitchFamily="49" charset="0"/>
                <a:cs typeface="Courier New" panose="02070309020205020404" pitchFamily="49" charset="0"/>
              </a:rPr>
              <a:t>270.</a:t>
            </a:r>
          </a:p>
          <a:p>
            <a:r>
              <a:rPr lang="en-US" sz="1050" b="1" dirty="0">
                <a:latin typeface="Courier New" panose="02070309020205020404" pitchFamily="49" charset="0"/>
                <a:cs typeface="Courier New" panose="02070309020205020404" pitchFamily="49" charset="0"/>
              </a:rPr>
              <a:t>271.</a:t>
            </a:r>
          </a:p>
          <a:p>
            <a:r>
              <a:rPr lang="en-US" sz="1050" b="1" dirty="0">
                <a:latin typeface="Courier New" panose="02070309020205020404" pitchFamily="49" charset="0"/>
                <a:cs typeface="Courier New" panose="02070309020205020404" pitchFamily="49" charset="0"/>
              </a:rPr>
              <a:t>272.</a:t>
            </a:r>
          </a:p>
          <a:p>
            <a:r>
              <a:rPr lang="en-US" sz="1050" b="1" dirty="0">
                <a:latin typeface="Courier New" panose="02070309020205020404" pitchFamily="49" charset="0"/>
                <a:cs typeface="Courier New" panose="02070309020205020404" pitchFamily="49" charset="0"/>
              </a:rPr>
              <a:t>273.</a:t>
            </a:r>
          </a:p>
          <a:p>
            <a:r>
              <a:rPr lang="en-US" sz="1050" b="1" dirty="0">
                <a:latin typeface="Courier New" panose="02070309020205020404" pitchFamily="49" charset="0"/>
                <a:cs typeface="Courier New" panose="02070309020205020404" pitchFamily="49" charset="0"/>
              </a:rPr>
              <a:t>274.</a:t>
            </a:r>
          </a:p>
          <a:p>
            <a:r>
              <a:rPr lang="en-US" sz="1050" b="1" dirty="0">
                <a:latin typeface="Courier New" panose="02070309020205020404" pitchFamily="49" charset="0"/>
                <a:cs typeface="Courier New" panose="02070309020205020404" pitchFamily="49" charset="0"/>
              </a:rPr>
              <a:t>275.</a:t>
            </a:r>
          </a:p>
          <a:p>
            <a:r>
              <a:rPr lang="en-US" sz="1050" b="1" dirty="0">
                <a:latin typeface="Courier New" panose="02070309020205020404" pitchFamily="49" charset="0"/>
                <a:cs typeface="Courier New" panose="02070309020205020404" pitchFamily="49" charset="0"/>
              </a:rPr>
              <a:t>276.</a:t>
            </a:r>
          </a:p>
          <a:p>
            <a:r>
              <a:rPr lang="en-US" sz="1050" b="1" dirty="0">
                <a:latin typeface="Courier New" panose="02070309020205020404" pitchFamily="49" charset="0"/>
                <a:cs typeface="Courier New" panose="02070309020205020404" pitchFamily="49" charset="0"/>
              </a:rPr>
              <a:t>277.</a:t>
            </a:r>
          </a:p>
          <a:p>
            <a:r>
              <a:rPr lang="en-US" sz="1050" b="1" dirty="0">
                <a:latin typeface="Courier New" panose="02070309020205020404" pitchFamily="49" charset="0"/>
                <a:cs typeface="Courier New" panose="02070309020205020404" pitchFamily="49" charset="0"/>
              </a:rPr>
              <a:t>278.</a:t>
            </a:r>
          </a:p>
          <a:p>
            <a:r>
              <a:rPr lang="en-US" sz="1050" b="1" dirty="0">
                <a:latin typeface="Courier New" panose="02070309020205020404" pitchFamily="49" charset="0"/>
                <a:cs typeface="Courier New" panose="02070309020205020404" pitchFamily="49" charset="0"/>
              </a:rPr>
              <a:t>279.</a:t>
            </a:r>
          </a:p>
          <a:p>
            <a:r>
              <a:rPr lang="en-US" sz="1050" b="1" dirty="0">
                <a:latin typeface="Courier New" panose="02070309020205020404" pitchFamily="49" charset="0"/>
                <a:cs typeface="Courier New" panose="02070309020205020404" pitchFamily="49" charset="0"/>
              </a:rPr>
              <a:t>280.</a:t>
            </a:r>
          </a:p>
          <a:p>
            <a:r>
              <a:rPr lang="en-US" sz="1050" b="1" dirty="0">
                <a:latin typeface="Courier New" panose="02070309020205020404" pitchFamily="49" charset="0"/>
                <a:cs typeface="Courier New" panose="02070309020205020404" pitchFamily="49" charset="0"/>
              </a:rPr>
              <a:t>281.</a:t>
            </a:r>
          </a:p>
          <a:p>
            <a:r>
              <a:rPr lang="en-US" sz="1050" b="1" dirty="0">
                <a:latin typeface="Courier New" panose="02070309020205020404" pitchFamily="49" charset="0"/>
                <a:cs typeface="Courier New" panose="02070309020205020404" pitchFamily="49" charset="0"/>
              </a:rPr>
              <a:t>282.</a:t>
            </a:r>
          </a:p>
          <a:p>
            <a:r>
              <a:rPr lang="en-US" sz="1050" b="1" dirty="0">
                <a:latin typeface="Courier New" panose="02070309020205020404" pitchFamily="49" charset="0"/>
                <a:cs typeface="Courier New" panose="02070309020205020404" pitchFamily="49" charset="0"/>
              </a:rPr>
              <a:t>283.</a:t>
            </a:r>
          </a:p>
          <a:p>
            <a:r>
              <a:rPr lang="en-US" sz="1050" b="1" dirty="0">
                <a:latin typeface="Courier New" panose="02070309020205020404" pitchFamily="49" charset="0"/>
                <a:cs typeface="Courier New" panose="02070309020205020404" pitchFamily="49" charset="0"/>
              </a:rPr>
              <a:t>284.</a:t>
            </a:r>
          </a:p>
          <a:p>
            <a:r>
              <a:rPr lang="en-US" sz="1050" b="1" dirty="0">
                <a:latin typeface="Courier New" panose="02070309020205020404" pitchFamily="49" charset="0"/>
                <a:cs typeface="Courier New" panose="02070309020205020404" pitchFamily="49" charset="0"/>
              </a:rPr>
              <a:t>285.</a:t>
            </a:r>
          </a:p>
          <a:p>
            <a:r>
              <a:rPr lang="en-US" sz="1050" b="1" dirty="0">
                <a:latin typeface="Courier New" panose="02070309020205020404" pitchFamily="49" charset="0"/>
                <a:cs typeface="Courier New" panose="02070309020205020404" pitchFamily="49" charset="0"/>
              </a:rPr>
              <a:t>286.</a:t>
            </a:r>
          </a:p>
          <a:p>
            <a:r>
              <a:rPr lang="en-US" sz="1050" b="1" dirty="0">
                <a:latin typeface="Courier New" panose="02070309020205020404" pitchFamily="49" charset="0"/>
                <a:cs typeface="Courier New" panose="02070309020205020404" pitchFamily="49" charset="0"/>
              </a:rPr>
              <a:t>287.</a:t>
            </a:r>
          </a:p>
          <a:p>
            <a:r>
              <a:rPr lang="en-US" sz="1050" b="1" dirty="0">
                <a:latin typeface="Courier New" panose="02070309020205020404" pitchFamily="49" charset="0"/>
                <a:cs typeface="Courier New" panose="02070309020205020404" pitchFamily="49" charset="0"/>
              </a:rPr>
              <a:t>288.</a:t>
            </a:r>
          </a:p>
        </p:txBody>
      </p:sp>
      <p:sp>
        <p:nvSpPr>
          <p:cNvPr id="3" name="Right Brace 2">
            <a:extLst>
              <a:ext uri="{FF2B5EF4-FFF2-40B4-BE49-F238E27FC236}">
                <a16:creationId xmlns:a16="http://schemas.microsoft.com/office/drawing/2014/main" id="{F8BE3D22-AF6E-6937-C176-81502042D786}"/>
              </a:ext>
            </a:extLst>
          </p:cNvPr>
          <p:cNvSpPr/>
          <p:nvPr/>
        </p:nvSpPr>
        <p:spPr>
          <a:xfrm>
            <a:off x="2367185" y="2501053"/>
            <a:ext cx="2645232" cy="772424"/>
          </a:xfrm>
          <a:prstGeom prst="rightBrace">
            <a:avLst>
              <a:gd name="adj1" fmla="val 0"/>
              <a:gd name="adj2" fmla="val 3064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654A9ED4-E3CF-E19C-47C3-E3CA9912DD8D}"/>
              </a:ext>
            </a:extLst>
          </p:cNvPr>
          <p:cNvSpPr txBox="1"/>
          <p:nvPr/>
        </p:nvSpPr>
        <p:spPr>
          <a:xfrm>
            <a:off x="5012417" y="2514983"/>
            <a:ext cx="1541063" cy="369332"/>
          </a:xfrm>
          <a:prstGeom prst="rect">
            <a:avLst/>
          </a:prstGeom>
          <a:noFill/>
        </p:spPr>
        <p:txBody>
          <a:bodyPr wrap="none" rtlCol="0">
            <a:spAutoFit/>
          </a:bodyPr>
          <a:lstStyle/>
          <a:p>
            <a:r>
              <a:rPr lang="en-US" dirty="0"/>
              <a:t>Region labels</a:t>
            </a:r>
          </a:p>
        </p:txBody>
      </p:sp>
      <p:sp>
        <p:nvSpPr>
          <p:cNvPr id="5" name="Right Brace 4">
            <a:extLst>
              <a:ext uri="{FF2B5EF4-FFF2-40B4-BE49-F238E27FC236}">
                <a16:creationId xmlns:a16="http://schemas.microsoft.com/office/drawing/2014/main" id="{6683C483-FC7B-C510-04EA-93DCA5A4DBFA}"/>
              </a:ext>
            </a:extLst>
          </p:cNvPr>
          <p:cNvSpPr/>
          <p:nvPr/>
        </p:nvSpPr>
        <p:spPr>
          <a:xfrm>
            <a:off x="3298678" y="3313354"/>
            <a:ext cx="1579310" cy="934794"/>
          </a:xfrm>
          <a:prstGeom prst="rightBrace">
            <a:avLst>
              <a:gd name="adj1" fmla="val 0"/>
              <a:gd name="adj2" fmla="val 3396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7FF2ABB-464B-5200-9B9C-98FCBC99DBC8}"/>
              </a:ext>
            </a:extLst>
          </p:cNvPr>
          <p:cNvSpPr txBox="1"/>
          <p:nvPr/>
        </p:nvSpPr>
        <p:spPr>
          <a:xfrm>
            <a:off x="4877987" y="3289618"/>
            <a:ext cx="2577994" cy="646331"/>
          </a:xfrm>
          <a:prstGeom prst="rect">
            <a:avLst/>
          </a:prstGeom>
          <a:noFill/>
        </p:spPr>
        <p:txBody>
          <a:bodyPr wrap="square" rtlCol="0">
            <a:spAutoFit/>
          </a:bodyPr>
          <a:lstStyle/>
          <a:p>
            <a:r>
              <a:rPr lang="en-US" dirty="0"/>
              <a:t>Absorption Coefficients for regions</a:t>
            </a:r>
          </a:p>
        </p:txBody>
      </p:sp>
      <p:sp>
        <p:nvSpPr>
          <p:cNvPr id="7" name="Right Brace 6">
            <a:extLst>
              <a:ext uri="{FF2B5EF4-FFF2-40B4-BE49-F238E27FC236}">
                <a16:creationId xmlns:a16="http://schemas.microsoft.com/office/drawing/2014/main" id="{0286E51A-F027-46A7-9251-074D00C220FA}"/>
              </a:ext>
            </a:extLst>
          </p:cNvPr>
          <p:cNvSpPr/>
          <p:nvPr/>
        </p:nvSpPr>
        <p:spPr>
          <a:xfrm>
            <a:off x="3153396" y="4273787"/>
            <a:ext cx="1340755" cy="772424"/>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F997690-7634-1E0D-A356-E7A58761C546}"/>
              </a:ext>
            </a:extLst>
          </p:cNvPr>
          <p:cNvSpPr txBox="1"/>
          <p:nvPr/>
        </p:nvSpPr>
        <p:spPr>
          <a:xfrm>
            <a:off x="4666727" y="4316411"/>
            <a:ext cx="2587028" cy="646331"/>
          </a:xfrm>
          <a:prstGeom prst="rect">
            <a:avLst/>
          </a:prstGeom>
          <a:noFill/>
        </p:spPr>
        <p:txBody>
          <a:bodyPr wrap="square" rtlCol="0">
            <a:spAutoFit/>
          </a:bodyPr>
          <a:lstStyle/>
          <a:p>
            <a:r>
              <a:rPr lang="en-US" dirty="0"/>
              <a:t>Scattering Coefficients for regions</a:t>
            </a:r>
          </a:p>
        </p:txBody>
      </p:sp>
      <p:sp>
        <p:nvSpPr>
          <p:cNvPr id="9" name="Right Brace 8">
            <a:extLst>
              <a:ext uri="{FF2B5EF4-FFF2-40B4-BE49-F238E27FC236}">
                <a16:creationId xmlns:a16="http://schemas.microsoft.com/office/drawing/2014/main" id="{655E2817-B59E-EF43-97CB-2B27A4025BCE}"/>
              </a:ext>
            </a:extLst>
          </p:cNvPr>
          <p:cNvSpPr/>
          <p:nvPr/>
        </p:nvSpPr>
        <p:spPr>
          <a:xfrm>
            <a:off x="2699073" y="5069353"/>
            <a:ext cx="3231708" cy="752334"/>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4BCED2E-D2D8-8BE4-DE95-43CCE1010A99}"/>
              </a:ext>
            </a:extLst>
          </p:cNvPr>
          <p:cNvSpPr txBox="1"/>
          <p:nvPr/>
        </p:nvSpPr>
        <p:spPr>
          <a:xfrm>
            <a:off x="5930781" y="5222573"/>
            <a:ext cx="2587028" cy="646331"/>
          </a:xfrm>
          <a:prstGeom prst="rect">
            <a:avLst/>
          </a:prstGeom>
          <a:noFill/>
        </p:spPr>
        <p:txBody>
          <a:bodyPr wrap="square" rtlCol="0">
            <a:spAutoFit/>
          </a:bodyPr>
          <a:lstStyle/>
          <a:p>
            <a:r>
              <a:rPr lang="en-US" dirty="0"/>
              <a:t>Index of refraction for regions</a:t>
            </a:r>
          </a:p>
        </p:txBody>
      </p:sp>
      <p:sp>
        <p:nvSpPr>
          <p:cNvPr id="11" name="TextBox 10">
            <a:extLst>
              <a:ext uri="{FF2B5EF4-FFF2-40B4-BE49-F238E27FC236}">
                <a16:creationId xmlns:a16="http://schemas.microsoft.com/office/drawing/2014/main" id="{3CE593AD-D682-42F0-0CD1-16B42D561D90}"/>
              </a:ext>
            </a:extLst>
          </p:cNvPr>
          <p:cNvSpPr txBox="1"/>
          <p:nvPr/>
        </p:nvSpPr>
        <p:spPr>
          <a:xfrm>
            <a:off x="5444857" y="1751259"/>
            <a:ext cx="2438040" cy="369332"/>
          </a:xfrm>
          <a:prstGeom prst="rect">
            <a:avLst/>
          </a:prstGeom>
          <a:noFill/>
        </p:spPr>
        <p:txBody>
          <a:bodyPr wrap="none" rtlCol="0">
            <a:spAutoFit/>
          </a:bodyPr>
          <a:lstStyle/>
          <a:p>
            <a:r>
              <a:rPr lang="en-US" dirty="0" err="1"/>
              <a:t>Voxelation</a:t>
            </a:r>
            <a:r>
              <a:rPr lang="en-US" dirty="0"/>
              <a:t> resolution</a:t>
            </a:r>
          </a:p>
        </p:txBody>
      </p:sp>
      <p:cxnSp>
        <p:nvCxnSpPr>
          <p:cNvPr id="27" name="Straight Arrow Connector 26">
            <a:extLst>
              <a:ext uri="{FF2B5EF4-FFF2-40B4-BE49-F238E27FC236}">
                <a16:creationId xmlns:a16="http://schemas.microsoft.com/office/drawing/2014/main" id="{1D988FD4-9841-503B-8974-9722288C4B5F}"/>
              </a:ext>
            </a:extLst>
          </p:cNvPr>
          <p:cNvCxnSpPr>
            <a:cxnSpLocks/>
            <a:stCxn id="11" idx="1"/>
          </p:cNvCxnSpPr>
          <p:nvPr/>
        </p:nvCxnSpPr>
        <p:spPr>
          <a:xfrm flipH="1">
            <a:off x="1657029" y="1935925"/>
            <a:ext cx="3787828" cy="45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09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0386" y="3275579"/>
            <a:ext cx="6202088" cy="923330"/>
          </a:xfrm>
          <a:prstGeom prst="rect">
            <a:avLst/>
          </a:prstGeom>
          <a:noFill/>
        </p:spPr>
        <p:txBody>
          <a:bodyPr wrap="square" rtlCol="0">
            <a:spAutoFit/>
          </a:bodyPr>
          <a:lstStyle/>
          <a:p>
            <a:r>
              <a:rPr lang="en-US" b="1" dirty="0">
                <a:solidFill>
                  <a:prstClr val="white"/>
                </a:solidFill>
                <a:latin typeface="+mj-lt"/>
                <a:cs typeface="Arial" panose="020B0604020202020204" pitchFamily="34" charset="0"/>
              </a:rPr>
              <a:t>If </a:t>
            </a:r>
            <a:r>
              <a:rPr lang="en-US" b="1" dirty="0" err="1">
                <a:solidFill>
                  <a:prstClr val="white"/>
                </a:solidFill>
                <a:latin typeface="+mj-lt"/>
                <a:cs typeface="Arial" panose="020B0604020202020204" pitchFamily="34" charset="0"/>
              </a:rPr>
              <a:t>makeAnirfaster</a:t>
            </a:r>
            <a:r>
              <a:rPr lang="en-US" b="1" dirty="0">
                <a:solidFill>
                  <a:prstClr val="white"/>
                </a:solidFill>
                <a:latin typeface="+mj-lt"/>
                <a:cs typeface="Arial" panose="020B0604020202020204" pitchFamily="34" charset="0"/>
              </a:rPr>
              <a:t> is successful, output like the below screenshot should show up in your command window</a:t>
            </a:r>
          </a:p>
          <a:p>
            <a:endParaRPr lang="en-US" dirty="0">
              <a:latin typeface="+mj-lt"/>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20385" y="1102577"/>
            <a:ext cx="8394359" cy="252376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4. Calculate Green’s functions, voxelate, create sensitivity matrix, adjust bookkeeping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=tic;[</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A,dim,Gsd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makeAnirfaster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mesh,flags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size(A)=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Nwl</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Nmeas</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Nvox</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disp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makeAnirfast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took ',num2str(toc(</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Gsd</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vs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Rsd</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provides a simulated light fall-off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figure;semilogy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(info.pairs.r3d(1:(Ns*Nd)),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Gsd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legend({num2str(</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flags.op.lambda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('R_S_D [mm]');</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ylabel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('G_S_D');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([0,100])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0" name="Right Brace 19">
            <a:extLst>
              <a:ext uri="{FF2B5EF4-FFF2-40B4-BE49-F238E27FC236}">
                <a16:creationId xmlns:a16="http://schemas.microsoft.com/office/drawing/2014/main"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id="{15A64D70-86D2-4B7E-3D27-3B158282D6AA}"/>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425BD797-A25C-3859-BF02-E582C09ECC8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B82E7856-94B9-29A8-A787-BFF31294D14B}"/>
              </a:ext>
            </a:extLst>
          </p:cNvPr>
          <p:cNvPicPr>
            <a:picLocks noChangeAspect="1"/>
          </p:cNvPicPr>
          <p:nvPr/>
        </p:nvPicPr>
        <p:blipFill>
          <a:blip r:embed="rId3"/>
          <a:stretch>
            <a:fillRect/>
          </a:stretch>
        </p:blipFill>
        <p:spPr>
          <a:xfrm>
            <a:off x="4448912" y="4038600"/>
            <a:ext cx="3714750" cy="2819400"/>
          </a:xfrm>
          <a:prstGeom prst="rect">
            <a:avLst/>
          </a:prstGeom>
        </p:spPr>
      </p:pic>
      <p:pic>
        <p:nvPicPr>
          <p:cNvPr id="9" name="Picture 8">
            <a:extLst>
              <a:ext uri="{FF2B5EF4-FFF2-40B4-BE49-F238E27FC236}">
                <a16:creationId xmlns:a16="http://schemas.microsoft.com/office/drawing/2014/main" id="{02FA0AAB-18B0-A056-0D8E-B97D798FFF98}"/>
              </a:ext>
            </a:extLst>
          </p:cNvPr>
          <p:cNvPicPr>
            <a:picLocks noChangeAspect="1"/>
          </p:cNvPicPr>
          <p:nvPr/>
        </p:nvPicPr>
        <p:blipFill>
          <a:blip r:embed="rId4"/>
          <a:stretch>
            <a:fillRect/>
          </a:stretch>
        </p:blipFill>
        <p:spPr>
          <a:xfrm>
            <a:off x="5143" y="4210050"/>
            <a:ext cx="2543175" cy="2647950"/>
          </a:xfrm>
          <a:prstGeom prst="rect">
            <a:avLst/>
          </a:prstGeom>
        </p:spPr>
      </p:pic>
      <p:cxnSp>
        <p:nvCxnSpPr>
          <p:cNvPr id="3" name="Straight Arrow Connector 2">
            <a:extLst>
              <a:ext uri="{FF2B5EF4-FFF2-40B4-BE49-F238E27FC236}">
                <a16:creationId xmlns:a16="http://schemas.microsoft.com/office/drawing/2014/main" id="{53D6A5BB-6551-1476-8DDD-E23826A6700F}"/>
              </a:ext>
            </a:extLst>
          </p:cNvPr>
          <p:cNvCxnSpPr>
            <a:cxnSpLocks/>
          </p:cNvCxnSpPr>
          <p:nvPr/>
        </p:nvCxnSpPr>
        <p:spPr>
          <a:xfrm flipH="1">
            <a:off x="1433777" y="3822760"/>
            <a:ext cx="2904510" cy="430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167" y="1867258"/>
            <a:ext cx="556563" cy="138499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291.</a:t>
            </a:r>
          </a:p>
          <a:p>
            <a:r>
              <a:rPr lang="en-US" sz="1200" b="1" dirty="0">
                <a:latin typeface="Courier New" panose="02070309020205020404" pitchFamily="49" charset="0"/>
                <a:cs typeface="Courier New" panose="02070309020205020404" pitchFamily="49" charset="0"/>
              </a:rPr>
              <a:t>292.</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294.</a:t>
            </a:r>
          </a:p>
          <a:p>
            <a:r>
              <a:rPr lang="en-US" sz="1200" b="1" dirty="0">
                <a:latin typeface="Courier New" panose="02070309020205020404" pitchFamily="49" charset="0"/>
                <a:cs typeface="Courier New" panose="02070309020205020404" pitchFamily="49" charset="0"/>
              </a:rPr>
              <a:t>295.</a:t>
            </a:r>
          </a:p>
          <a:p>
            <a:r>
              <a:rPr lang="en-US" sz="1200" b="1" dirty="0">
                <a:latin typeface="Courier New" panose="02070309020205020404" pitchFamily="49" charset="0"/>
                <a:cs typeface="Courier New" panose="02070309020205020404" pitchFamily="49" charset="0"/>
              </a:rPr>
              <a:t>296.</a:t>
            </a:r>
          </a:p>
          <a:p>
            <a:r>
              <a:rPr lang="en-US" sz="1200" b="1" dirty="0">
                <a:latin typeface="Courier New" panose="02070309020205020404" pitchFamily="49" charset="0"/>
                <a:cs typeface="Courier New" panose="02070309020205020404" pitchFamily="49" charset="0"/>
              </a:rPr>
              <a:t>297.</a:t>
            </a:r>
          </a:p>
        </p:txBody>
      </p:sp>
    </p:spTree>
    <p:extLst>
      <p:ext uri="{BB962C8B-B14F-4D97-AF65-F5344CB8AC3E}">
        <p14:creationId xmlns:p14="http://schemas.microsoft.com/office/powerpoint/2010/main" val="396112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03926" y="1153507"/>
            <a:ext cx="8706467" cy="37856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5. Arrange A to have the same measurement list structure as the data:</a:t>
            </a:r>
            <a:endParaRPr kumimoji="0" lang="en-US" sz="1400" b="0" i="0" u="none" strike="noStrike" kern="1200" cap="none" spc="0" normalizeH="0" baseline="0" noProof="0" dirty="0">
              <a:ln>
                <a:noFill/>
              </a:ln>
              <a:solidFill>
                <a:prstClr val="white"/>
              </a:solidFill>
              <a:effectLst/>
              <a:uLnTx/>
              <a:uFillTx/>
              <a:latin typeface="+mj-l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Nwl,Nmeas,Nvox</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]=size(A);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A=reshape(permute(A,[2,1,3]),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Nmeas,Nvox</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6. Place spatial information about light model in </a:t>
            </a:r>
            <a:r>
              <a:rPr kumimoji="0" lang="en-US" sz="1800" b="1" i="0" u="none" strike="noStrike" kern="1200" cap="none" spc="0" normalizeH="0" baseline="0" noProof="0" dirty="0" err="1">
                <a:ln>
                  <a:noFill/>
                </a:ln>
                <a:solidFill>
                  <a:prstClr val="white"/>
                </a:solidFill>
                <a:effectLst/>
                <a:uLnTx/>
                <a:uFillTx/>
                <a:latin typeface="+mj-lt"/>
                <a:ea typeface="+mn-ea"/>
                <a:cs typeface="Arial" panose="020B0604020202020204" pitchFamily="34" charset="0"/>
              </a:rPr>
              <a:t>info.tissue</a:t>
            </a: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 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=dim;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info.tissue.affine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=flags.t4;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info.tissue.infoT1=infoT1;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info.tissue.affine_target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='MNI';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info.tissue.flags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=flags;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save(['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A_',flags.tag,'.mat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'],'A','info','-v7.3’)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07C7797B-8C7A-BEAF-AF0E-4882E46F4C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5" name="TextBox 24"/>
          <p:cNvSpPr txBox="1"/>
          <p:nvPr/>
        </p:nvSpPr>
        <p:spPr>
          <a:xfrm>
            <a:off x="0" y="1794846"/>
            <a:ext cx="556563" cy="46166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301.</a:t>
            </a:r>
          </a:p>
          <a:p>
            <a:r>
              <a:rPr lang="en-US" sz="1200" b="1" dirty="0">
                <a:latin typeface="Courier New" panose="02070309020205020404" pitchFamily="49" charset="0"/>
                <a:cs typeface="Courier New" panose="02070309020205020404" pitchFamily="49" charset="0"/>
              </a:rPr>
              <a:t>302.</a:t>
            </a:r>
          </a:p>
        </p:txBody>
      </p:sp>
      <p:sp>
        <p:nvSpPr>
          <p:cNvPr id="3" name="TextBox 2"/>
          <p:cNvSpPr txBox="1"/>
          <p:nvPr/>
        </p:nvSpPr>
        <p:spPr>
          <a:xfrm>
            <a:off x="0" y="3354759"/>
            <a:ext cx="556563" cy="138499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305.</a:t>
            </a:r>
          </a:p>
          <a:p>
            <a:r>
              <a:rPr lang="en-US" sz="1200" b="1" dirty="0">
                <a:latin typeface="Courier New" panose="02070309020205020404" pitchFamily="49" charset="0"/>
                <a:cs typeface="Courier New" panose="02070309020205020404" pitchFamily="49" charset="0"/>
              </a:rPr>
              <a:t>306.</a:t>
            </a:r>
          </a:p>
          <a:p>
            <a:r>
              <a:rPr lang="en-US" sz="1200" b="1" dirty="0">
                <a:latin typeface="Courier New" panose="02070309020205020404" pitchFamily="49" charset="0"/>
                <a:cs typeface="Courier New" panose="02070309020205020404" pitchFamily="49" charset="0"/>
              </a:rPr>
              <a:t>307.</a:t>
            </a:r>
          </a:p>
          <a:p>
            <a:r>
              <a:rPr lang="en-US" sz="1200" b="1" dirty="0">
                <a:latin typeface="Courier New" panose="02070309020205020404" pitchFamily="49" charset="0"/>
                <a:cs typeface="Courier New" panose="02070309020205020404" pitchFamily="49" charset="0"/>
              </a:rPr>
              <a:t>308.</a:t>
            </a:r>
          </a:p>
          <a:p>
            <a:r>
              <a:rPr lang="en-US" sz="1200" b="1" dirty="0">
                <a:latin typeface="Courier New" panose="02070309020205020404" pitchFamily="49" charset="0"/>
                <a:cs typeface="Courier New" panose="02070309020205020404" pitchFamily="49" charset="0"/>
              </a:rPr>
              <a:t>309.</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311.</a:t>
            </a:r>
          </a:p>
        </p:txBody>
      </p:sp>
    </p:spTree>
    <p:extLst>
      <p:ext uri="{BB962C8B-B14F-4D97-AF65-F5344CB8AC3E}">
        <p14:creationId xmlns:p14="http://schemas.microsoft.com/office/powerpoint/2010/main" val="7791552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Validate the sensitivity (1 of 3)</a:t>
            </a:r>
          </a:p>
        </p:txBody>
      </p:sp>
      <p:sp>
        <p:nvSpPr>
          <p:cNvPr id="4" name="Rectangle 3"/>
          <p:cNvSpPr/>
          <p:nvPr/>
        </p:nvSpPr>
        <p:spPr>
          <a:xfrm>
            <a:off x="420383" y="1150202"/>
            <a:ext cx="8492369" cy="320087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Visualize an example measurement’s sensitivity using the A matrix containing measurements from SD’s with separations &lt; 6cm. We’ll start with a single source detector pair and visualize the full sensitivity profile (FFR) on slide 48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Visualize aspects of sensitivity profile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t1=affine3d_img(mask,infoT1,dim,eye(4));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put anatomical volume in dim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keep=</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info.pairs.Src</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info.pairs.Det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foo=squeeze(A(keep,:));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Single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meas</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=Good_Vox2vol(</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./max(</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=log10(1e2.*</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top 2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o.o.m</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=1;pA.Scale=2;pA.Th.P=0;pA.Th.N=-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27" name="Right Brace 26">
            <a:extLst>
              <a:ext uri="{FF2B5EF4-FFF2-40B4-BE49-F238E27FC236}">
                <a16:creationId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8" name="TextBox 27">
            <a:extLst>
              <a:ext uri="{FF2B5EF4-FFF2-40B4-BE49-F238E27FC236}">
                <a16:creationId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5" name="Rectangle 4"/>
          <p:cNvSpPr/>
          <p:nvPr/>
        </p:nvSpPr>
        <p:spPr>
          <a:xfrm>
            <a:off x="3693413" y="4189381"/>
            <a:ext cx="37625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Single SD pair: source 1 detector 6</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Slide Number Placeholder 1">
            <a:extLst>
              <a:ext uri="{FF2B5EF4-FFF2-40B4-BE49-F238E27FC236}">
                <a16:creationId xmlns:a16="http://schemas.microsoft.com/office/drawing/2014/main" id="{6FCE1AFA-F7CD-9D1E-8EF9-754CC730A2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D59CC7A4-29AB-7BB9-648B-D3E496F3F2F2}"/>
              </a:ext>
            </a:extLst>
          </p:cNvPr>
          <p:cNvPicPr>
            <a:picLocks noChangeAspect="1"/>
          </p:cNvPicPr>
          <p:nvPr/>
        </p:nvPicPr>
        <p:blipFill>
          <a:blip r:embed="rId2"/>
          <a:stretch>
            <a:fillRect/>
          </a:stretch>
        </p:blipFill>
        <p:spPr>
          <a:xfrm>
            <a:off x="2993441" y="4565046"/>
            <a:ext cx="5162511" cy="2202754"/>
          </a:xfrm>
          <a:prstGeom prst="rect">
            <a:avLst/>
          </a:prstGeom>
        </p:spPr>
      </p:pic>
      <p:sp>
        <p:nvSpPr>
          <p:cNvPr id="26" name="TextBox 25"/>
          <p:cNvSpPr txBox="1"/>
          <p:nvPr/>
        </p:nvSpPr>
        <p:spPr>
          <a:xfrm>
            <a:off x="5167" y="2401948"/>
            <a:ext cx="556563" cy="2123658"/>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314.</a:t>
            </a:r>
          </a:p>
          <a:p>
            <a:r>
              <a:rPr lang="en-US" sz="1200" b="1" dirty="0">
                <a:latin typeface="Courier New" panose="02070309020205020404" pitchFamily="49" charset="0"/>
                <a:cs typeface="Courier New" panose="02070309020205020404" pitchFamily="49" charset="0"/>
              </a:rPr>
              <a:t>315.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317.</a:t>
            </a:r>
          </a:p>
          <a:p>
            <a:r>
              <a:rPr lang="en-US" sz="1200" b="1" dirty="0">
                <a:latin typeface="Courier New" panose="02070309020205020404" pitchFamily="49" charset="0"/>
                <a:cs typeface="Courier New" panose="02070309020205020404" pitchFamily="49" charset="0"/>
              </a:rPr>
              <a:t>318.</a:t>
            </a:r>
          </a:p>
          <a:p>
            <a:r>
              <a:rPr lang="en-US" sz="1200" b="1" dirty="0">
                <a:latin typeface="Courier New" panose="02070309020205020404" pitchFamily="49" charset="0"/>
                <a:cs typeface="Courier New" panose="02070309020205020404" pitchFamily="49" charset="0"/>
              </a:rPr>
              <a:t>319.</a:t>
            </a:r>
          </a:p>
          <a:p>
            <a:r>
              <a:rPr lang="en-US" sz="1200" b="1" dirty="0">
                <a:latin typeface="Courier New" panose="02070309020205020404" pitchFamily="49" charset="0"/>
                <a:cs typeface="Courier New" panose="02070309020205020404" pitchFamily="49" charset="0"/>
              </a:rPr>
              <a:t>320.</a:t>
            </a:r>
          </a:p>
          <a:p>
            <a:r>
              <a:rPr lang="en-US" sz="1200" b="1" dirty="0">
                <a:latin typeface="Courier New" panose="02070309020205020404" pitchFamily="49" charset="0"/>
                <a:cs typeface="Courier New" panose="02070309020205020404" pitchFamily="49" charset="0"/>
              </a:rPr>
              <a:t>321.</a:t>
            </a:r>
          </a:p>
          <a:p>
            <a:r>
              <a:rPr lang="en-US" sz="1200" b="1" dirty="0">
                <a:latin typeface="Courier New" panose="02070309020205020404" pitchFamily="49" charset="0"/>
                <a:cs typeface="Courier New" panose="02070309020205020404" pitchFamily="49" charset="0"/>
              </a:rPr>
              <a:t>322.</a:t>
            </a:r>
          </a:p>
          <a:p>
            <a:r>
              <a:rPr lang="en-US" sz="1200" b="1" dirty="0">
                <a:latin typeface="Courier New" panose="02070309020205020404" pitchFamily="49" charset="0"/>
                <a:cs typeface="Courier New" panose="02070309020205020404" pitchFamily="49" charset="0"/>
              </a:rPr>
              <a:t>323.</a:t>
            </a:r>
          </a:p>
          <a:p>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7408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Validate the sensitivity (1 of 3)</a:t>
            </a:r>
          </a:p>
        </p:txBody>
      </p:sp>
      <p:sp>
        <p:nvSpPr>
          <p:cNvPr id="4" name="Rectangle 3"/>
          <p:cNvSpPr/>
          <p:nvPr/>
        </p:nvSpPr>
        <p:spPr>
          <a:xfrm>
            <a:off x="420383" y="1150202"/>
            <a:ext cx="8492369" cy="26468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cs typeface="Arial" panose="020B0604020202020204" pitchFamily="34" charset="0"/>
              </a:rPr>
              <a:t>Click on the activation sites seen </a:t>
            </a:r>
            <a:r>
              <a:rPr lang="en-US" b="1" dirty="0">
                <a:solidFill>
                  <a:prstClr val="white"/>
                </a:solidFill>
                <a:latin typeface="+mj-lt"/>
                <a:cs typeface="Arial" panose="020B0604020202020204" pitchFamily="34" charset="0"/>
              </a:rPr>
              <a:t>on each slice to better see the sensitivity profile for measurements recorded from Source 2 and Detector 2</a:t>
            </a:r>
            <a:endParaRPr kumimoji="0" lang="en-US" sz="1800" b="1" i="0" u="none" strike="noStrike" kern="1200" cap="none" spc="0" normalizeH="0" baseline="0" noProof="0" dirty="0">
              <a:ln>
                <a:noFill/>
              </a:ln>
              <a:solidFill>
                <a:prstClr val="white"/>
              </a:solidFill>
              <a:effectLst/>
              <a:uLnTx/>
              <a:uFillTx/>
              <a:latin typeface="+mj-lt"/>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Visualize aspects of sensitivity profile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t1=affine3d_img(mask,infoT1,dim,eye(4));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put anatomical volume in dim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keep=</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info.pairs.Src</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info.pairs.Det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foo=squeeze(A(keep,:));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Single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meas</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=Good_Vox2vol(</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./max(</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=log10(1e2.*</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top 2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o.o.m</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=1;pA.Scale=2;pA.Th.P=0;pA.Th.N=-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27" name="Right Brace 26">
            <a:extLst>
              <a:ext uri="{FF2B5EF4-FFF2-40B4-BE49-F238E27FC236}">
                <a16:creationId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8" name="TextBox 27">
            <a:extLst>
              <a:ext uri="{FF2B5EF4-FFF2-40B4-BE49-F238E27FC236}">
                <a16:creationId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5" name="Rectangle 4"/>
          <p:cNvSpPr/>
          <p:nvPr/>
        </p:nvSpPr>
        <p:spPr>
          <a:xfrm>
            <a:off x="3261570" y="4189381"/>
            <a:ext cx="37625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Single SD pair: source 2 detector 2</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Slide Number Placeholder 1">
            <a:extLst>
              <a:ext uri="{FF2B5EF4-FFF2-40B4-BE49-F238E27FC236}">
                <a16:creationId xmlns:a16="http://schemas.microsoft.com/office/drawing/2014/main" id="{6FCE1AFA-F7CD-9D1E-8EF9-754CC730A2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6" name="TextBox 25"/>
          <p:cNvSpPr txBox="1"/>
          <p:nvPr/>
        </p:nvSpPr>
        <p:spPr>
          <a:xfrm>
            <a:off x="5167" y="1855015"/>
            <a:ext cx="556563" cy="2123658"/>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314.</a:t>
            </a:r>
          </a:p>
          <a:p>
            <a:r>
              <a:rPr lang="en-US" sz="1200" b="1" dirty="0">
                <a:latin typeface="Courier New" panose="02070309020205020404" pitchFamily="49" charset="0"/>
                <a:cs typeface="Courier New" panose="02070309020205020404" pitchFamily="49" charset="0"/>
              </a:rPr>
              <a:t>315.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317.</a:t>
            </a:r>
          </a:p>
          <a:p>
            <a:r>
              <a:rPr lang="en-US" sz="1200" b="1" dirty="0">
                <a:latin typeface="Courier New" panose="02070309020205020404" pitchFamily="49" charset="0"/>
                <a:cs typeface="Courier New" panose="02070309020205020404" pitchFamily="49" charset="0"/>
              </a:rPr>
              <a:t>318.</a:t>
            </a:r>
          </a:p>
          <a:p>
            <a:r>
              <a:rPr lang="en-US" sz="1200" b="1" dirty="0">
                <a:latin typeface="Courier New" panose="02070309020205020404" pitchFamily="49" charset="0"/>
                <a:cs typeface="Courier New" panose="02070309020205020404" pitchFamily="49" charset="0"/>
              </a:rPr>
              <a:t>319.</a:t>
            </a:r>
          </a:p>
          <a:p>
            <a:r>
              <a:rPr lang="en-US" sz="1200" b="1" dirty="0">
                <a:latin typeface="Courier New" panose="02070309020205020404" pitchFamily="49" charset="0"/>
                <a:cs typeface="Courier New" panose="02070309020205020404" pitchFamily="49" charset="0"/>
              </a:rPr>
              <a:t>320.</a:t>
            </a:r>
          </a:p>
          <a:p>
            <a:r>
              <a:rPr lang="en-US" sz="1200" b="1" dirty="0">
                <a:latin typeface="Courier New" panose="02070309020205020404" pitchFamily="49" charset="0"/>
                <a:cs typeface="Courier New" panose="02070309020205020404" pitchFamily="49" charset="0"/>
              </a:rPr>
              <a:t>321.</a:t>
            </a:r>
          </a:p>
          <a:p>
            <a:r>
              <a:rPr lang="en-US" sz="1200" b="1" dirty="0">
                <a:latin typeface="Courier New" panose="02070309020205020404" pitchFamily="49" charset="0"/>
                <a:cs typeface="Courier New" panose="02070309020205020404" pitchFamily="49" charset="0"/>
              </a:rPr>
              <a:t>322.</a:t>
            </a:r>
          </a:p>
          <a:p>
            <a:r>
              <a:rPr lang="en-US" sz="1200" b="1" dirty="0">
                <a:latin typeface="Courier New" panose="02070309020205020404" pitchFamily="49" charset="0"/>
                <a:cs typeface="Courier New" panose="02070309020205020404" pitchFamily="49" charset="0"/>
              </a:rPr>
              <a:t>323.</a:t>
            </a:r>
          </a:p>
          <a:p>
            <a:endParaRPr lang="en-US" sz="1200" b="1"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2E6BAD74-76BD-B3BC-1E64-33EA9DBF951D}"/>
              </a:ext>
            </a:extLst>
          </p:cNvPr>
          <p:cNvPicPr>
            <a:picLocks noChangeAspect="1"/>
          </p:cNvPicPr>
          <p:nvPr/>
        </p:nvPicPr>
        <p:blipFill>
          <a:blip r:embed="rId2"/>
          <a:stretch>
            <a:fillRect/>
          </a:stretch>
        </p:blipFill>
        <p:spPr>
          <a:xfrm>
            <a:off x="2529555" y="4600578"/>
            <a:ext cx="5226598" cy="2193881"/>
          </a:xfrm>
          <a:prstGeom prst="rect">
            <a:avLst/>
          </a:prstGeom>
        </p:spPr>
      </p:pic>
    </p:spTree>
    <p:extLst>
      <p:ext uri="{BB962C8B-B14F-4D97-AF65-F5344CB8AC3E}">
        <p14:creationId xmlns:p14="http://schemas.microsoft.com/office/powerpoint/2010/main" val="711594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Validate the sensitivity (3 of 3)</a:t>
            </a:r>
          </a:p>
        </p:txBody>
      </p:sp>
      <p:sp>
        <p:nvSpPr>
          <p:cNvPr id="4" name="Rectangle 3"/>
          <p:cNvSpPr/>
          <p:nvPr/>
        </p:nvSpPr>
        <p:spPr>
          <a:xfrm>
            <a:off x="454261" y="1150202"/>
            <a:ext cx="8492369" cy="26468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Visualize the flat field reconstruction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keep=(</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info.pairs.r2d&lt;=40);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a=squeeze(A(keep,:));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iA=</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Tikhonov_invert_Amat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(a,0.01,0.1);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iA=</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smooth_Amat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(iA,dim,5);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use smoothing parameter of 5 here</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ffr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makeFlatFieldRecon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a,iA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=Good_Vox2vol(</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ffr,dim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./max(</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=1;pA.Scale=1;pA.Th.P=1e-2;pA.Th.N=-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(t1,dim,pA,fooV)</a:t>
            </a: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26" name="Right Brace 25">
            <a:extLst>
              <a:ext uri="{FF2B5EF4-FFF2-40B4-BE49-F238E27FC236}">
                <a16:creationId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7" name="TextBox 26">
            <a:extLst>
              <a:ext uri="{FF2B5EF4-FFF2-40B4-BE49-F238E27FC236}">
                <a16:creationId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7FB53983-8889-87CE-A966-50F2DAE59C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EE7FD5DC-45B9-C2F9-A579-70A37F1350CF}"/>
              </a:ext>
            </a:extLst>
          </p:cNvPr>
          <p:cNvPicPr>
            <a:picLocks noChangeAspect="1"/>
          </p:cNvPicPr>
          <p:nvPr/>
        </p:nvPicPr>
        <p:blipFill>
          <a:blip r:embed="rId2"/>
          <a:stretch>
            <a:fillRect/>
          </a:stretch>
        </p:blipFill>
        <p:spPr>
          <a:xfrm>
            <a:off x="1418602" y="3971614"/>
            <a:ext cx="6764712" cy="2886386"/>
          </a:xfrm>
          <a:prstGeom prst="rect">
            <a:avLst/>
          </a:prstGeom>
        </p:spPr>
      </p:pic>
      <p:sp>
        <p:nvSpPr>
          <p:cNvPr id="28" name="TextBox 27"/>
          <p:cNvSpPr txBox="1"/>
          <p:nvPr/>
        </p:nvSpPr>
        <p:spPr>
          <a:xfrm>
            <a:off x="5167" y="1572792"/>
            <a:ext cx="556563" cy="193899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337.</a:t>
            </a:r>
          </a:p>
          <a:p>
            <a:r>
              <a:rPr lang="en-US" sz="1200" b="1" dirty="0">
                <a:latin typeface="Courier New" panose="02070309020205020404" pitchFamily="49" charset="0"/>
                <a:cs typeface="Courier New" panose="02070309020205020404" pitchFamily="49" charset="0"/>
              </a:rPr>
              <a:t>338.</a:t>
            </a:r>
          </a:p>
          <a:p>
            <a:r>
              <a:rPr lang="en-US" sz="1200" b="1" dirty="0">
                <a:latin typeface="Courier New" panose="02070309020205020404" pitchFamily="49" charset="0"/>
                <a:cs typeface="Courier New" panose="02070309020205020404" pitchFamily="49" charset="0"/>
              </a:rPr>
              <a:t>339.</a:t>
            </a:r>
          </a:p>
          <a:p>
            <a:r>
              <a:rPr lang="en-US" sz="1200" b="1" dirty="0">
                <a:latin typeface="Courier New" panose="02070309020205020404" pitchFamily="49" charset="0"/>
                <a:cs typeface="Courier New" panose="02070309020205020404" pitchFamily="49" charset="0"/>
              </a:rPr>
              <a:t>340.</a:t>
            </a:r>
          </a:p>
          <a:p>
            <a:r>
              <a:rPr lang="en-US" sz="1200" b="1" dirty="0">
                <a:latin typeface="Courier New" panose="02070309020205020404" pitchFamily="49" charset="0"/>
                <a:cs typeface="Courier New" panose="02070309020205020404" pitchFamily="49" charset="0"/>
              </a:rPr>
              <a:t>341.</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343.</a:t>
            </a:r>
          </a:p>
          <a:p>
            <a:r>
              <a:rPr lang="en-US" sz="1200" b="1" dirty="0">
                <a:latin typeface="Courier New" panose="02070309020205020404" pitchFamily="49" charset="0"/>
                <a:cs typeface="Courier New" panose="02070309020205020404" pitchFamily="49" charset="0"/>
              </a:rPr>
              <a:t>344.</a:t>
            </a:r>
          </a:p>
          <a:p>
            <a:r>
              <a:rPr lang="en-US" sz="1200" b="1" dirty="0">
                <a:latin typeface="Courier New" panose="02070309020205020404" pitchFamily="49" charset="0"/>
                <a:cs typeface="Courier New" panose="02070309020205020404" pitchFamily="49" charset="0"/>
              </a:rPr>
              <a:t>345.</a:t>
            </a:r>
          </a:p>
          <a:p>
            <a:r>
              <a:rPr lang="en-US" sz="1200" b="1" dirty="0">
                <a:latin typeface="Courier New" panose="02070309020205020404" pitchFamily="49" charset="0"/>
                <a:cs typeface="Courier New" panose="02070309020205020404" pitchFamily="49" charset="0"/>
              </a:rPr>
              <a:t>346.</a:t>
            </a:r>
          </a:p>
        </p:txBody>
      </p:sp>
    </p:spTree>
    <p:extLst>
      <p:ext uri="{BB962C8B-B14F-4D97-AF65-F5344CB8AC3E}">
        <p14:creationId xmlns:p14="http://schemas.microsoft.com/office/powerpoint/2010/main" val="1607136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Put it all together</a:t>
            </a:r>
          </a:p>
        </p:txBody>
      </p:sp>
      <p:sp>
        <p:nvSpPr>
          <p:cNvPr id="4" name="Rectangle 3"/>
          <p:cNvSpPr/>
          <p:nvPr/>
        </p:nvSpPr>
        <p:spPr>
          <a:xfrm>
            <a:off x="529758" y="1074002"/>
            <a:ext cx="8492369" cy="57861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As a final check, let’s visualize the alignment of the LD mesh, HD mesh, optode array, and cortical meshes all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View alignment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Cortical_mesh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load(['MNI164k_big.mat']);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Anat.CtxL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Cortical_mesh.MNIl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Anat.CtxR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Cortical_mesh.MNIr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pA0l=struct;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figure('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Color','k','Position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',[500,100,1050,1000])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pM1.fig_handle=gca;pM1.FaceColor=[1,1,1].*0.5;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pM1.SpecularStrength=0.25;pM1.DiffuseStrength=0.5;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(meshHD,pM1)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HD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pA0l.fig_handle=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gca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pA0l.FaceColor=[1,1,1].*0.5;pA0l.EdgeColor='none';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pA0l.AmbientStrength=0.25;pA0l.DiffuseStrength=0.25;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pA0l.SpecularStrength=0.025;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(Anat.CtxL,pA0l)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 Cortical Surfaces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(Anat.CtxR,pA0l)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pA2.fig_handle=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gca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pA2.FaceAlpha=0;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pA2.EdgeAlpha=0.5;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pA2.EdgeColor=[1,1,1].*0.25;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(meshLD,pA2)</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 LD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set(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gca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Color','k</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view([90,0])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display in lateral view</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Draw_Foci_191203(cat(1,info.optodes.spos3,info.optodes.dpos3),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Array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axis off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For posterior view uncomment the following 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view([0,0])</a:t>
            </a:r>
          </a:p>
        </p:txBody>
      </p:sp>
      <p:sp>
        <p:nvSpPr>
          <p:cNvPr id="2" name="Slide Number Placeholder 1">
            <a:extLst>
              <a:ext uri="{FF2B5EF4-FFF2-40B4-BE49-F238E27FC236}">
                <a16:creationId xmlns:a16="http://schemas.microsoft.com/office/drawing/2014/main" id="{CCA09072-536A-310D-03A9-95E8493958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860BAC47-6167-A684-8D7F-1091CE4C0749}"/>
              </a:ext>
            </a:extLst>
          </p:cNvPr>
          <p:cNvPicPr>
            <a:picLocks noChangeAspect="1"/>
          </p:cNvPicPr>
          <p:nvPr/>
        </p:nvPicPr>
        <p:blipFill>
          <a:blip r:embed="rId2"/>
          <a:stretch>
            <a:fillRect/>
          </a:stretch>
        </p:blipFill>
        <p:spPr>
          <a:xfrm>
            <a:off x="8629651" y="249105"/>
            <a:ext cx="3562349" cy="3066008"/>
          </a:xfrm>
          <a:prstGeom prst="rect">
            <a:avLst/>
          </a:prstGeom>
        </p:spPr>
      </p:pic>
      <p:pic>
        <p:nvPicPr>
          <p:cNvPr id="7" name="Picture 6">
            <a:extLst>
              <a:ext uri="{FF2B5EF4-FFF2-40B4-BE49-F238E27FC236}">
                <a16:creationId xmlns:a16="http://schemas.microsoft.com/office/drawing/2014/main" id="{FC488915-F91B-EE5F-4B24-52515D1C047B}"/>
              </a:ext>
            </a:extLst>
          </p:cNvPr>
          <p:cNvPicPr>
            <a:picLocks noChangeAspect="1"/>
          </p:cNvPicPr>
          <p:nvPr/>
        </p:nvPicPr>
        <p:blipFill>
          <a:blip r:embed="rId3"/>
          <a:stretch>
            <a:fillRect/>
          </a:stretch>
        </p:blipFill>
        <p:spPr>
          <a:xfrm>
            <a:off x="8640649" y="3315113"/>
            <a:ext cx="3551351" cy="3545088"/>
          </a:xfrm>
          <a:prstGeom prst="rect">
            <a:avLst/>
          </a:prstGeom>
        </p:spPr>
      </p:pic>
      <p:sp>
        <p:nvSpPr>
          <p:cNvPr id="8" name="TextBox 7"/>
          <p:cNvSpPr txBox="1"/>
          <p:nvPr/>
        </p:nvSpPr>
        <p:spPr>
          <a:xfrm>
            <a:off x="5167" y="1774270"/>
            <a:ext cx="556563" cy="5078313"/>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350.</a:t>
            </a:r>
          </a:p>
          <a:p>
            <a:r>
              <a:rPr lang="en-US" sz="1200" b="1" dirty="0">
                <a:latin typeface="Courier New" panose="02070309020205020404" pitchFamily="49" charset="0"/>
                <a:cs typeface="Courier New" panose="02070309020205020404" pitchFamily="49" charset="0"/>
              </a:rPr>
              <a:t>351.</a:t>
            </a:r>
          </a:p>
          <a:p>
            <a:r>
              <a:rPr lang="en-US" sz="1200" b="1" dirty="0">
                <a:latin typeface="Courier New" panose="02070309020205020404" pitchFamily="49" charset="0"/>
                <a:cs typeface="Courier New" panose="02070309020205020404" pitchFamily="49" charset="0"/>
              </a:rPr>
              <a:t>352.</a:t>
            </a:r>
          </a:p>
          <a:p>
            <a:r>
              <a:rPr lang="en-US" sz="1200" b="1" dirty="0">
                <a:latin typeface="Courier New" panose="02070309020205020404" pitchFamily="49" charset="0"/>
                <a:cs typeface="Courier New" panose="02070309020205020404" pitchFamily="49" charset="0"/>
              </a:rPr>
              <a:t>353.</a:t>
            </a:r>
          </a:p>
          <a:p>
            <a:r>
              <a:rPr lang="en-US" sz="1200" b="1" dirty="0">
                <a:latin typeface="Courier New" panose="02070309020205020404" pitchFamily="49" charset="0"/>
                <a:cs typeface="Courier New" panose="02070309020205020404" pitchFamily="49" charset="0"/>
              </a:rPr>
              <a:t>354.</a:t>
            </a:r>
          </a:p>
          <a:p>
            <a:r>
              <a:rPr lang="en-US" sz="1200" b="1" dirty="0">
                <a:latin typeface="Courier New" panose="02070309020205020404" pitchFamily="49" charset="0"/>
                <a:cs typeface="Courier New" panose="02070309020205020404" pitchFamily="49" charset="0"/>
              </a:rPr>
              <a:t>355.</a:t>
            </a:r>
          </a:p>
          <a:p>
            <a:r>
              <a:rPr lang="en-US" sz="1200" b="1" dirty="0">
                <a:latin typeface="Courier New" panose="02070309020205020404" pitchFamily="49" charset="0"/>
                <a:cs typeface="Courier New" panose="02070309020205020404" pitchFamily="49" charset="0"/>
              </a:rPr>
              <a:t>356.</a:t>
            </a:r>
          </a:p>
          <a:p>
            <a:r>
              <a:rPr lang="en-US" sz="1200" b="1" dirty="0">
                <a:latin typeface="Courier New" panose="02070309020205020404" pitchFamily="49" charset="0"/>
                <a:cs typeface="Courier New" panose="02070309020205020404" pitchFamily="49" charset="0"/>
              </a:rPr>
              <a:t>357.</a:t>
            </a:r>
          </a:p>
          <a:p>
            <a:r>
              <a:rPr lang="en-US" sz="1200" b="1" dirty="0">
                <a:latin typeface="Courier New" panose="02070309020205020404" pitchFamily="49" charset="0"/>
                <a:cs typeface="Courier New" panose="02070309020205020404" pitchFamily="49" charset="0"/>
              </a:rPr>
              <a:t>358.</a:t>
            </a:r>
          </a:p>
          <a:p>
            <a:r>
              <a:rPr lang="en-US" sz="1200" b="1" dirty="0">
                <a:latin typeface="Courier New" panose="02070309020205020404" pitchFamily="49" charset="0"/>
                <a:cs typeface="Courier New" panose="02070309020205020404" pitchFamily="49" charset="0"/>
              </a:rPr>
              <a:t>359.</a:t>
            </a:r>
          </a:p>
          <a:p>
            <a:r>
              <a:rPr lang="en-US" sz="1200" b="1" dirty="0">
                <a:latin typeface="Courier New" panose="02070309020205020404" pitchFamily="49" charset="0"/>
                <a:cs typeface="Courier New" panose="02070309020205020404" pitchFamily="49" charset="0"/>
              </a:rPr>
              <a:t>360.</a:t>
            </a:r>
          </a:p>
          <a:p>
            <a:r>
              <a:rPr lang="en-US" sz="1200" b="1" dirty="0">
                <a:latin typeface="Courier New" panose="02070309020205020404" pitchFamily="49" charset="0"/>
                <a:cs typeface="Courier New" panose="02070309020205020404" pitchFamily="49" charset="0"/>
              </a:rPr>
              <a:t>361.</a:t>
            </a:r>
          </a:p>
          <a:p>
            <a:r>
              <a:rPr lang="en-US" sz="1200" b="1" dirty="0">
                <a:latin typeface="Courier New" panose="02070309020205020404" pitchFamily="49" charset="0"/>
                <a:cs typeface="Courier New" panose="02070309020205020404" pitchFamily="49" charset="0"/>
              </a:rPr>
              <a:t>362.</a:t>
            </a:r>
          </a:p>
          <a:p>
            <a:r>
              <a:rPr lang="en-US" sz="1200" b="1" dirty="0">
                <a:latin typeface="Courier New" panose="02070309020205020404" pitchFamily="49" charset="0"/>
                <a:cs typeface="Courier New" panose="02070309020205020404" pitchFamily="49" charset="0"/>
              </a:rPr>
              <a:t>363.</a:t>
            </a:r>
          </a:p>
          <a:p>
            <a:r>
              <a:rPr lang="en-US" sz="1200" b="1" dirty="0">
                <a:latin typeface="Courier New" panose="02070309020205020404" pitchFamily="49" charset="0"/>
                <a:cs typeface="Courier New" panose="02070309020205020404" pitchFamily="49" charset="0"/>
              </a:rPr>
              <a:t>364.</a:t>
            </a:r>
          </a:p>
          <a:p>
            <a:r>
              <a:rPr lang="en-US" sz="1200" b="1" dirty="0">
                <a:latin typeface="Courier New" panose="02070309020205020404" pitchFamily="49" charset="0"/>
                <a:cs typeface="Courier New" panose="02070309020205020404" pitchFamily="49" charset="0"/>
              </a:rPr>
              <a:t>365.</a:t>
            </a:r>
          </a:p>
          <a:p>
            <a:r>
              <a:rPr lang="en-US" sz="1200" b="1" dirty="0">
                <a:latin typeface="Courier New" panose="02070309020205020404" pitchFamily="49" charset="0"/>
                <a:cs typeface="Courier New" panose="02070309020205020404" pitchFamily="49" charset="0"/>
              </a:rPr>
              <a:t>366.</a:t>
            </a:r>
          </a:p>
          <a:p>
            <a:r>
              <a:rPr lang="en-US" sz="1200" b="1" dirty="0">
                <a:latin typeface="Courier New" panose="02070309020205020404" pitchFamily="49" charset="0"/>
                <a:cs typeface="Courier New" panose="02070309020205020404" pitchFamily="49" charset="0"/>
              </a:rPr>
              <a:t>367.</a:t>
            </a:r>
          </a:p>
          <a:p>
            <a:r>
              <a:rPr lang="en-US" sz="1200" b="1" dirty="0">
                <a:latin typeface="Courier New" panose="02070309020205020404" pitchFamily="49" charset="0"/>
                <a:cs typeface="Courier New" panose="02070309020205020404" pitchFamily="49" charset="0"/>
              </a:rPr>
              <a:t>368.</a:t>
            </a:r>
          </a:p>
          <a:p>
            <a:r>
              <a:rPr lang="en-US" sz="1200" b="1" dirty="0">
                <a:latin typeface="Courier New" panose="02070309020205020404" pitchFamily="49" charset="0"/>
                <a:cs typeface="Courier New" panose="02070309020205020404" pitchFamily="49" charset="0"/>
              </a:rPr>
              <a:t>369.</a:t>
            </a:r>
          </a:p>
          <a:p>
            <a:r>
              <a:rPr lang="en-US" sz="1200" b="1" dirty="0">
                <a:latin typeface="Courier New" panose="02070309020205020404" pitchFamily="49" charset="0"/>
                <a:cs typeface="Courier New" panose="02070309020205020404" pitchFamily="49" charset="0"/>
              </a:rPr>
              <a:t>370.</a:t>
            </a:r>
          </a:p>
          <a:p>
            <a:r>
              <a:rPr lang="en-US" sz="1200" b="1" dirty="0">
                <a:latin typeface="Courier New" panose="02070309020205020404" pitchFamily="49" charset="0"/>
                <a:cs typeface="Courier New" panose="02070309020205020404" pitchFamily="49" charset="0"/>
              </a:rPr>
              <a:t>371.</a:t>
            </a:r>
          </a:p>
          <a:p>
            <a:r>
              <a:rPr lang="en-US" sz="1200" b="1" dirty="0">
                <a:latin typeface="Courier New" panose="02070309020205020404" pitchFamily="49" charset="0"/>
                <a:cs typeface="Courier New" panose="02070309020205020404" pitchFamily="49" charset="0"/>
              </a:rPr>
              <a:t>372.</a:t>
            </a:r>
          </a:p>
          <a:p>
            <a:r>
              <a:rPr lang="en-US" sz="1200" b="1" dirty="0">
                <a:latin typeface="Courier New" panose="02070309020205020404" pitchFamily="49" charset="0"/>
                <a:cs typeface="Courier New" panose="02070309020205020404" pitchFamily="49" charset="0"/>
              </a:rPr>
              <a:t>373.</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375.</a:t>
            </a:r>
          </a:p>
          <a:p>
            <a:r>
              <a:rPr lang="en-US" sz="1200" b="1" dirty="0">
                <a:latin typeface="Courier New" panose="02070309020205020404" pitchFamily="49" charset="0"/>
                <a:cs typeface="Courier New" panose="02070309020205020404" pitchFamily="49" charset="0"/>
              </a:rPr>
              <a:t>376.</a:t>
            </a:r>
          </a:p>
        </p:txBody>
      </p:sp>
    </p:spTree>
    <p:extLst>
      <p:ext uri="{BB962C8B-B14F-4D97-AF65-F5344CB8AC3E}">
        <p14:creationId xmlns:p14="http://schemas.microsoft.com/office/powerpoint/2010/main" val="4142035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id="{D2677399-50BC-B2E4-B396-F2C7A1BC15C0}"/>
              </a:ext>
            </a:extLst>
          </p:cNvPr>
          <p:cNvSpPr>
            <a:spLocks noGrp="1"/>
          </p:cNvSpPr>
          <p:nvPr>
            <p:ph type="sldNum" sz="quarter" idx="12"/>
          </p:nvPr>
        </p:nvSpPr>
        <p:spPr/>
        <p:txBody>
          <a:bodyPr/>
          <a:lstStyle/>
          <a:p>
            <a:fld id="{A6EA515B-EB3D-473C-ADE9-FD8348C61D57}" type="slidenum">
              <a:rPr lang="en-US" smtClean="0"/>
              <a:t>49</a:t>
            </a:fld>
            <a:endParaRPr lang="en-US"/>
          </a:p>
        </p:txBody>
      </p:sp>
    </p:spTree>
    <p:extLst>
      <p:ext uri="{BB962C8B-B14F-4D97-AF65-F5344CB8AC3E}">
        <p14:creationId xmlns:p14="http://schemas.microsoft.com/office/powerpoint/2010/main" val="1430140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Light Modeling Tutorials in </a:t>
            </a:r>
            <a:r>
              <a:rPr lang="en-US" dirty="0" err="1">
                <a:solidFill>
                  <a:srgbClr val="FF0000"/>
                </a:solidFill>
              </a:rPr>
              <a:t>NeuroDOT</a:t>
            </a:r>
            <a:endParaRPr lang="en-US" dirty="0">
              <a:solidFill>
                <a:srgbClr val="FF0000"/>
              </a:solidFill>
            </a:endParaRPr>
          </a:p>
        </p:txBody>
      </p:sp>
      <p:sp>
        <p:nvSpPr>
          <p:cNvPr id="32" name="Content Placeholder 2"/>
          <p:cNvSpPr txBox="1">
            <a:spLocks/>
          </p:cNvSpPr>
          <p:nvPr/>
        </p:nvSpPr>
        <p:spPr>
          <a:xfrm>
            <a:off x="127001" y="815546"/>
            <a:ext cx="11381660" cy="7532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NeuroDOT</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has several different tutorials that detail how to Generate a Light Model, each with its own purpose. They’re listed below to help you figure out which version is the best for your purposes.</a:t>
            </a:r>
          </a:p>
        </p:txBody>
      </p:sp>
      <p:sp>
        <p:nvSpPr>
          <p:cNvPr id="3" name="Slide Number Placeholder 2">
            <a:extLst>
              <a:ext uri="{FF2B5EF4-FFF2-40B4-BE49-F238E27FC236}">
                <a16:creationId xmlns:a16="http://schemas.microsoft.com/office/drawing/2014/main" id="{CA945477-5A92-9588-3A64-023473E9A1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Content Placeholder 2"/>
          <p:cNvSpPr>
            <a:spLocks noGrp="1"/>
          </p:cNvSpPr>
          <p:nvPr>
            <p:ph idx="1"/>
          </p:nvPr>
        </p:nvSpPr>
        <p:spPr>
          <a:xfrm>
            <a:off x="677334" y="1631092"/>
            <a:ext cx="5387788" cy="5226908"/>
          </a:xfrm>
        </p:spPr>
        <p:txBody>
          <a:bodyPr>
            <a:normAutofit lnSpcReduction="10000"/>
          </a:bodyPr>
          <a:lstStyle/>
          <a:p>
            <a:r>
              <a:rPr lang="en-US" sz="1600" dirty="0"/>
              <a:t>Basic Light Modeling Tutorial with </a:t>
            </a:r>
            <a:r>
              <a:rPr lang="en-US" sz="1600" dirty="0" err="1"/>
              <a:t>AlignMe</a:t>
            </a:r>
            <a:endParaRPr lang="en-US" sz="1600" dirty="0"/>
          </a:p>
          <a:p>
            <a:pPr lvl="1"/>
            <a:r>
              <a:rPr lang="en-US" sz="900" b="1" dirty="0"/>
              <a:t>PPT: </a:t>
            </a:r>
            <a:r>
              <a:rPr lang="en-US" sz="900" dirty="0"/>
              <a:t>NeuroDOT_Tutorial_Generating_a_Light_Model_Pad_24x28_With_AlignMe</a:t>
            </a:r>
          </a:p>
          <a:p>
            <a:pPr lvl="1"/>
            <a:r>
              <a:rPr lang="en-US" sz="900" b="1" dirty="0"/>
              <a:t>Script: </a:t>
            </a:r>
            <a:r>
              <a:rPr lang="en-US" sz="900" dirty="0" err="1"/>
              <a:t>Basic_Light_Modeling_with_AlignMe_Tutorial</a:t>
            </a:r>
            <a:endParaRPr lang="en-US" sz="900" dirty="0"/>
          </a:p>
          <a:p>
            <a:pPr lvl="1"/>
            <a:r>
              <a:rPr lang="en-US" sz="900" b="1" dirty="0"/>
              <a:t>Pad file: </a:t>
            </a:r>
            <a:r>
              <a:rPr lang="en-US" sz="900" dirty="0"/>
              <a:t>Pad_AdultV24x28.mat</a:t>
            </a:r>
          </a:p>
          <a:p>
            <a:r>
              <a:rPr lang="en-US" sz="1600" dirty="0"/>
              <a:t>Sparse Pad Tutorial with </a:t>
            </a:r>
            <a:r>
              <a:rPr lang="en-US" sz="1600" dirty="0" err="1"/>
              <a:t>AlignMe</a:t>
            </a:r>
            <a:endParaRPr lang="en-US" sz="1600" dirty="0"/>
          </a:p>
          <a:p>
            <a:pPr lvl="1"/>
            <a:r>
              <a:rPr lang="en-US" sz="900" b="1" dirty="0"/>
              <a:t>PPT: </a:t>
            </a:r>
            <a:r>
              <a:rPr lang="en-US" sz="900" dirty="0"/>
              <a:t>NeuroDOT_Tutorial_Generating_a_Light_Model_SparsePad_32x32_With_AlignMe</a:t>
            </a:r>
          </a:p>
          <a:p>
            <a:pPr lvl="1"/>
            <a:r>
              <a:rPr lang="en-US" sz="900" b="1" dirty="0"/>
              <a:t>Script: </a:t>
            </a:r>
            <a:r>
              <a:rPr lang="en-US" sz="900" dirty="0" err="1"/>
              <a:t>Basic_Light_Modeling_with_sparse_Pad_and_AlignMe_Tutorial</a:t>
            </a:r>
            <a:endParaRPr lang="en-US" sz="900" dirty="0"/>
          </a:p>
          <a:p>
            <a:pPr lvl="1"/>
            <a:r>
              <a:rPr lang="en-US" sz="900" b="1" dirty="0"/>
              <a:t>Pad file: </a:t>
            </a:r>
            <a:r>
              <a:rPr lang="en-US" sz="900" dirty="0"/>
              <a:t>Pad_FullHead_32x32.mat</a:t>
            </a:r>
          </a:p>
          <a:p>
            <a:r>
              <a:rPr lang="en-US" sz="1600" dirty="0"/>
              <a:t>Light Modeling with a Subset of Measurements</a:t>
            </a:r>
          </a:p>
          <a:p>
            <a:pPr lvl="1"/>
            <a:r>
              <a:rPr lang="en-US" sz="900" b="1" dirty="0"/>
              <a:t>PPT: </a:t>
            </a:r>
            <a:r>
              <a:rPr lang="en-US" sz="900" dirty="0"/>
              <a:t>NeuroDOT_Tutorial_Generating_a_Light_Model_With_Subset_of_Measurements_Pad_24x28_and_AlignMe</a:t>
            </a:r>
          </a:p>
          <a:p>
            <a:pPr lvl="1"/>
            <a:r>
              <a:rPr lang="en-US" sz="900" b="1" dirty="0"/>
              <a:t>Script: </a:t>
            </a:r>
            <a:r>
              <a:rPr lang="en-US" sz="900" dirty="0" err="1"/>
              <a:t>Light_Modeling_with_Subset_of_Measurements_and_AlignMe_Tutorial</a:t>
            </a:r>
            <a:endParaRPr lang="en-US" sz="900" dirty="0"/>
          </a:p>
          <a:p>
            <a:pPr lvl="1"/>
            <a:r>
              <a:rPr lang="en-US" sz="900" b="1" dirty="0"/>
              <a:t>Pad file: </a:t>
            </a:r>
            <a:r>
              <a:rPr lang="en-US" sz="900" dirty="0"/>
              <a:t>Pad_AdultV24x28.mat</a:t>
            </a:r>
          </a:p>
          <a:p>
            <a:r>
              <a:rPr lang="en-US" sz="1600" dirty="0"/>
              <a:t>Split Pad Tutorial</a:t>
            </a:r>
          </a:p>
          <a:p>
            <a:pPr lvl="1"/>
            <a:r>
              <a:rPr lang="en-US" sz="900" b="1" dirty="0"/>
              <a:t>PPT: </a:t>
            </a:r>
            <a:r>
              <a:rPr lang="en-US" sz="900" dirty="0"/>
              <a:t>NeuroDOT_Tutorial_Split_Pad_Light_Modeling_With_LUMO_Adult_Temporal_Pad_and_AlignMe</a:t>
            </a:r>
          </a:p>
          <a:p>
            <a:pPr lvl="1"/>
            <a:r>
              <a:rPr lang="en-US" sz="900" b="1" dirty="0"/>
              <a:t>Script: </a:t>
            </a:r>
            <a:r>
              <a:rPr lang="en-US" sz="900" dirty="0"/>
              <a:t>Split_Pad_Light_Modeling_with_LUMO_Adult_Temporal_Pad_and_AlignMe_Tutorial</a:t>
            </a:r>
          </a:p>
          <a:p>
            <a:pPr lvl="1"/>
            <a:r>
              <a:rPr lang="en-US" sz="900" b="1" dirty="0"/>
              <a:t>Pad file: </a:t>
            </a:r>
            <a:r>
              <a:rPr lang="en-US" sz="900" dirty="0" err="1"/>
              <a:t>LUMO_adult_temporal_pad.mat</a:t>
            </a:r>
            <a:endParaRPr lang="en-US" sz="900" dirty="0"/>
          </a:p>
        </p:txBody>
      </p:sp>
      <p:sp>
        <p:nvSpPr>
          <p:cNvPr id="6" name="Content Placeholder 2"/>
          <p:cNvSpPr txBox="1">
            <a:spLocks/>
          </p:cNvSpPr>
          <p:nvPr/>
        </p:nvSpPr>
        <p:spPr>
          <a:xfrm>
            <a:off x="6120873" y="1631091"/>
            <a:ext cx="5387788" cy="51103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a:t>Basic Light Modeling with Hummingbird</a:t>
            </a:r>
          </a:p>
          <a:p>
            <a:pPr lvl="1"/>
            <a:r>
              <a:rPr lang="en-US" sz="900" b="1" dirty="0"/>
              <a:t>PPT: </a:t>
            </a:r>
            <a:r>
              <a:rPr lang="en-US" sz="900" dirty="0"/>
              <a:t>NeuroDOT_Tutorial_Generating_a_Light_Model_Pad_24x28_With_Hummingbird</a:t>
            </a:r>
          </a:p>
          <a:p>
            <a:pPr lvl="1"/>
            <a:r>
              <a:rPr lang="en-US" sz="900" b="1" dirty="0"/>
              <a:t>Script: </a:t>
            </a:r>
            <a:r>
              <a:rPr lang="en-US" sz="900" dirty="0" err="1"/>
              <a:t>Basic_Light_Modeling_with_Hummingbird_Tutorial</a:t>
            </a:r>
            <a:endParaRPr lang="en-US" sz="900" dirty="0"/>
          </a:p>
          <a:p>
            <a:pPr lvl="1"/>
            <a:r>
              <a:rPr lang="en-US" sz="900" b="1" dirty="0"/>
              <a:t>Pad file: </a:t>
            </a:r>
            <a:r>
              <a:rPr lang="en-US" sz="900" dirty="0"/>
              <a:t>Pad_AdultV24x28.mat</a:t>
            </a:r>
            <a:endParaRPr lang="en-US" sz="900" b="1" dirty="0"/>
          </a:p>
          <a:p>
            <a:r>
              <a:rPr lang="en-US" sz="1600" dirty="0"/>
              <a:t>Sparse Pad Tutorial with Hummingbird</a:t>
            </a:r>
          </a:p>
          <a:p>
            <a:pPr lvl="1"/>
            <a:r>
              <a:rPr lang="en-US" sz="900" b="1" dirty="0"/>
              <a:t>PPT: </a:t>
            </a:r>
            <a:r>
              <a:rPr lang="en-US" sz="900" dirty="0"/>
              <a:t>NeuroDOT_Tutorial_Generating_a_Light_Model_SparsePad_32x32_With_Hummingbird</a:t>
            </a:r>
          </a:p>
          <a:p>
            <a:pPr lvl="1"/>
            <a:r>
              <a:rPr lang="en-US" sz="900" b="1" dirty="0"/>
              <a:t>Script: </a:t>
            </a:r>
            <a:r>
              <a:rPr lang="en-US" sz="900" dirty="0" err="1"/>
              <a:t>Basic_Light_Modeling_with_sparse_Pad_and_Hummingbird_Tutorial</a:t>
            </a:r>
            <a:endParaRPr lang="en-US" sz="900" dirty="0"/>
          </a:p>
          <a:p>
            <a:pPr lvl="1"/>
            <a:r>
              <a:rPr lang="en-US" sz="900" b="1" dirty="0"/>
              <a:t>Pad file: </a:t>
            </a:r>
            <a:r>
              <a:rPr lang="en-US" sz="900" dirty="0"/>
              <a:t>Pad_FullHead_32x32.mat</a:t>
            </a:r>
            <a:endParaRPr lang="en-US" sz="900" b="1" dirty="0"/>
          </a:p>
          <a:p>
            <a:r>
              <a:rPr lang="en-US" sz="1600" dirty="0"/>
              <a:t>Light Modeling with Adult 96x92 Pad</a:t>
            </a:r>
          </a:p>
          <a:p>
            <a:pPr lvl="1"/>
            <a:r>
              <a:rPr lang="en-US" sz="900" b="1" dirty="0"/>
              <a:t>PPT: </a:t>
            </a:r>
            <a:r>
              <a:rPr lang="en-US" sz="900" dirty="0"/>
              <a:t>NeuroDOT_Tutorial_Generating_a_Light_Model_Pad_Adult_96x92_Example</a:t>
            </a:r>
          </a:p>
          <a:p>
            <a:pPr lvl="1"/>
            <a:r>
              <a:rPr lang="en-US" sz="900" b="1" dirty="0"/>
              <a:t>Script: </a:t>
            </a:r>
            <a:r>
              <a:rPr lang="en-US" sz="900" dirty="0"/>
              <a:t>Basic_Light_Modeling_with_AlignMe_Tutorial_Pad_Adult_96x92</a:t>
            </a:r>
          </a:p>
          <a:p>
            <a:pPr lvl="1"/>
            <a:r>
              <a:rPr lang="en-US" sz="900" b="1" dirty="0"/>
              <a:t>Pad file: </a:t>
            </a:r>
            <a:r>
              <a:rPr lang="en-US" sz="900" dirty="0"/>
              <a:t>Pad_Adult_96x92.mat</a:t>
            </a:r>
          </a:p>
          <a:p>
            <a:pPr lvl="1"/>
            <a:r>
              <a:rPr lang="en-US" sz="900"/>
              <a:t>Note: this tutorial’s PowerPoint is in an older style</a:t>
            </a:r>
          </a:p>
        </p:txBody>
      </p:sp>
    </p:spTree>
    <p:extLst>
      <p:ext uri="{BB962C8B-B14F-4D97-AF65-F5344CB8AC3E}">
        <p14:creationId xmlns:p14="http://schemas.microsoft.com/office/powerpoint/2010/main" val="11974381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b="1" u="sng" dirty="0">
                <a:solidFill>
                  <a:schemeClr val="tx1"/>
                </a:solidFill>
                <a:latin typeface="+mj-lt"/>
                <a:cs typeface="Arial" panose="020B0604020202020204" pitchFamily="34" charset="0"/>
              </a:rPr>
              <a:t>If you already have a grid design with 2D and 3D source and detector locations, saved as the following</a:t>
            </a:r>
            <a:r>
              <a:rPr lang="en-US" dirty="0">
                <a:solidFill>
                  <a:schemeClr val="tx1"/>
                </a:solidFill>
                <a:latin typeface="+mj-lt"/>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dirty="0">
                <a:solidFill>
                  <a:schemeClr val="tx1"/>
                </a:solidFill>
                <a:latin typeface="+mj-lt"/>
                <a:cs typeface="Arial" panose="020B0604020202020204" pitchFamily="34" charset="0"/>
              </a:rPr>
              <a:t>Once you have the grid set up (as above), the </a:t>
            </a:r>
            <a:r>
              <a:rPr lang="en-US" b="1" dirty="0">
                <a:solidFill>
                  <a:srgbClr val="00B0F0"/>
                </a:solidFill>
                <a:latin typeface="+mj-lt"/>
                <a:cs typeface="Courier New" panose="02070309020205020404" pitchFamily="49" charset="0"/>
              </a:rPr>
              <a:t>info</a:t>
            </a:r>
            <a:r>
              <a:rPr lang="en-US" dirty="0">
                <a:solidFill>
                  <a:schemeClr val="tx1"/>
                </a:solidFill>
                <a:latin typeface="+mj-lt"/>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Generate_pad_from_grid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dirty="0">
                <a:solidFill>
                  <a:schemeClr val="tx1"/>
                </a:solidFill>
              </a:rPr>
              <a:t>Then just save the Pad file for future use:</a:t>
            </a:r>
            <a:endParaRPr lang="en-US" sz="1600" dirty="0">
              <a:solidFill>
                <a:schemeClr val="tx1"/>
              </a:solidFill>
            </a:endParaRP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id="{52584005-5AE6-9F7A-B06B-C788547927C8}"/>
              </a:ext>
            </a:extLst>
          </p:cNvPr>
          <p:cNvSpPr>
            <a:spLocks noGrp="1"/>
          </p:cNvSpPr>
          <p:nvPr>
            <p:ph type="sldNum" sz="quarter" idx="12"/>
          </p:nvPr>
        </p:nvSpPr>
        <p:spPr/>
        <p:txBody>
          <a:bodyPr/>
          <a:lstStyle/>
          <a:p>
            <a:fld id="{A6EA515B-EB3D-473C-ADE9-FD8348C61D57}" type="slidenum">
              <a:rPr lang="en-US" smtClean="0"/>
              <a:t>50</a:t>
            </a:fld>
            <a:endParaRPr lang="en-US"/>
          </a:p>
        </p:txBody>
      </p:sp>
    </p:spTree>
    <p:extLst>
      <p:ext uri="{BB962C8B-B14F-4D97-AF65-F5344CB8AC3E}">
        <p14:creationId xmlns:p14="http://schemas.microsoft.com/office/powerpoint/2010/main" val="1047891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b="1" u="sng" dirty="0">
                <a:solidFill>
                  <a:schemeClr val="tx1"/>
                </a:solidFill>
                <a:latin typeface="+mj-lt"/>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dirty="0">
                <a:solidFill>
                  <a:schemeClr val="tx1"/>
                </a:solidFill>
                <a:latin typeface="+mj-lt"/>
                <a:cs typeface="Arial" panose="020B0604020202020204" pitchFamily="34" charset="0"/>
              </a:rPr>
              <a:t>As described above,</a:t>
            </a:r>
          </a:p>
          <a:p>
            <a:pPr lvl="1">
              <a:spcBef>
                <a:spcPts val="600"/>
              </a:spcBef>
            </a:pPr>
            <a:r>
              <a:rPr lang="en-US" dirty="0">
                <a:solidFill>
                  <a:schemeClr val="tx1"/>
                </a:solidFill>
                <a:latin typeface="+mj-lt"/>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mj-lt"/>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b="1" dirty="0">
                <a:solidFill>
                  <a:schemeClr val="tx1"/>
                </a:solidFill>
                <a:latin typeface="+mj-lt"/>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mj-lt"/>
                <a:cs typeface="Arial" panose="020B0604020202020204" pitchFamily="34" charset="0"/>
              </a:rPr>
              <a:t>Then set parameters, generate </a:t>
            </a:r>
            <a:r>
              <a:rPr lang="en-US" b="1" dirty="0">
                <a:solidFill>
                  <a:srgbClr val="00B0F0"/>
                </a:solidFill>
                <a:latin typeface="+mj-lt"/>
                <a:cs typeface="Arial" panose="020B0604020202020204" pitchFamily="34" charset="0"/>
              </a:rPr>
              <a:t>info</a:t>
            </a:r>
            <a:r>
              <a:rPr lang="en-US" dirty="0">
                <a:solidFill>
                  <a:schemeClr val="tx1"/>
                </a:solidFill>
                <a:latin typeface="+mj-lt"/>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a16="http://schemas.microsoft.com/office/drawing/2014/main" id="{104CE1A2-A729-26EC-77EF-B06F0D9E5871}"/>
              </a:ext>
            </a:extLst>
          </p:cNvPr>
          <p:cNvSpPr>
            <a:spLocks noGrp="1"/>
          </p:cNvSpPr>
          <p:nvPr>
            <p:ph type="sldNum" sz="quarter" idx="12"/>
          </p:nvPr>
        </p:nvSpPr>
        <p:spPr/>
        <p:txBody>
          <a:bodyPr/>
          <a:lstStyle/>
          <a:p>
            <a:fld id="{A6EA515B-EB3D-473C-ADE9-FD8348C61D57}" type="slidenum">
              <a:rPr lang="en-US" smtClean="0"/>
              <a:t>51</a:t>
            </a:fld>
            <a:endParaRPr lang="en-US"/>
          </a:p>
        </p:txBody>
      </p:sp>
    </p:spTree>
    <p:extLst>
      <p:ext uri="{BB962C8B-B14F-4D97-AF65-F5344CB8AC3E}">
        <p14:creationId xmlns:p14="http://schemas.microsoft.com/office/powerpoint/2010/main" val="11688869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5351594"/>
          </a:xfrm>
        </p:spPr>
        <p:txBody>
          <a:bodyPr>
            <a:normAutofit/>
          </a:bodyPr>
          <a:lstStyle/>
          <a:p>
            <a:r>
              <a:rPr lang="en-US" sz="2000" dirty="0">
                <a:latin typeface="+mj-lt"/>
              </a:rPr>
              <a:t>Congratulations! You have finished the </a:t>
            </a:r>
            <a:r>
              <a:rPr lang="en-US" sz="2000" dirty="0" err="1">
                <a:latin typeface="+mj-lt"/>
              </a:rPr>
              <a:t>NeuroDOT</a:t>
            </a:r>
            <a:r>
              <a:rPr lang="en-US" sz="2000" dirty="0">
                <a:latin typeface="+mj-lt"/>
              </a:rPr>
              <a:t> Light Modeling Pipeline Tutorial for the basic 24x28 visual pad using </a:t>
            </a:r>
            <a:r>
              <a:rPr lang="en-US" sz="2000" dirty="0" err="1">
                <a:latin typeface="+mj-lt"/>
              </a:rPr>
              <a:t>AlignMe</a:t>
            </a:r>
            <a:r>
              <a:rPr lang="en-US" sz="2000" dirty="0">
                <a:latin typeface="+mj-lt"/>
              </a:rPr>
              <a:t>.</a:t>
            </a:r>
          </a:p>
          <a:p>
            <a:endParaRPr lang="en-US" sz="2000" dirty="0">
              <a:latin typeface="+mj-lt"/>
            </a:endParaRPr>
          </a:p>
          <a:p>
            <a:r>
              <a:rPr lang="en-US" sz="2000" dirty="0">
                <a:latin typeface="+mj-lt"/>
              </a:rPr>
              <a:t>See other Sample Results Appendices for example visualizations of these same processing steps on the other Sample Data included in the toolbox.</a:t>
            </a:r>
          </a:p>
          <a:p>
            <a:endParaRPr lang="en-US" sz="2000" dirty="0">
              <a:latin typeface="+mj-lt"/>
            </a:endParaRPr>
          </a:p>
          <a:p>
            <a:r>
              <a:rPr lang="en-US" sz="2000" dirty="0">
                <a:latin typeface="+mj-lt"/>
              </a:rPr>
              <a:t>Also, see the </a:t>
            </a:r>
            <a:r>
              <a:rPr lang="en-US" sz="2000" dirty="0" err="1">
                <a:latin typeface="+mj-lt"/>
              </a:rPr>
              <a:t>PreProcessing</a:t>
            </a:r>
            <a:r>
              <a:rPr lang="en-US" sz="2000" dirty="0">
                <a:latin typeface="+mj-lt"/>
              </a:rPr>
              <a:t> and Reconstruction tutorials to gain a deeper understanding of the effects of altering the processing parameters. </a:t>
            </a:r>
          </a:p>
          <a:p>
            <a:pPr marL="0" indent="0">
              <a:buNone/>
            </a:pPr>
            <a:endParaRPr lang="en-US" sz="2000" dirty="0">
              <a:latin typeface="+mj-lt"/>
            </a:endParaRPr>
          </a:p>
          <a:p>
            <a:r>
              <a:rPr lang="en-US" sz="2000"/>
              <a:t>NeuroDOT Support: </a:t>
            </a:r>
            <a:r>
              <a:rPr lang="en-US" sz="2000">
                <a:hlinkClick r:id="rId2"/>
              </a:rPr>
              <a:t>neurodot-support@wustl.edu</a:t>
            </a:r>
            <a:endParaRPr lang="en-US" b="1" dirty="0">
              <a:latin typeface="+mj-lt"/>
            </a:endParaRPr>
          </a:p>
        </p:txBody>
      </p:sp>
      <p:sp>
        <p:nvSpPr>
          <p:cNvPr id="5" name="Slide Number Placeholder 4">
            <a:extLst>
              <a:ext uri="{FF2B5EF4-FFF2-40B4-BE49-F238E27FC236}">
                <a16:creationId xmlns:a16="http://schemas.microsoft.com/office/drawing/2014/main" id="{A90CD681-95B1-0F09-B405-F838B7211A28}"/>
              </a:ext>
            </a:extLst>
          </p:cNvPr>
          <p:cNvSpPr>
            <a:spLocks noGrp="1"/>
          </p:cNvSpPr>
          <p:nvPr>
            <p:ph type="sldNum" sz="quarter" idx="12"/>
          </p:nvPr>
        </p:nvSpPr>
        <p:spPr/>
        <p:txBody>
          <a:bodyPr/>
          <a:lstStyle/>
          <a:p>
            <a:fld id="{A6EA515B-EB3D-473C-ADE9-FD8348C61D57}" type="slidenum">
              <a:rPr lang="en-US" smtClean="0"/>
              <a:t>52</a:t>
            </a:fld>
            <a:endParaRPr lang="en-US"/>
          </a:p>
        </p:txBody>
      </p:sp>
    </p:spTree>
    <p:extLst>
      <p:ext uri="{BB962C8B-B14F-4D97-AF65-F5344CB8AC3E}">
        <p14:creationId xmlns:p14="http://schemas.microsoft.com/office/powerpoint/2010/main" val="3741016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1" y="889686"/>
            <a:ext cx="5265396"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This tutorial will follow the </a:t>
            </a:r>
            <a:r>
              <a:rPr kumimoji="0" lang="en-US" sz="18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Basic_Light_Modeling_with_AlignMe_Tutorial_220928.m </a:t>
            </a: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Matlab</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file which can be found in the Documentation/Scripts folder.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tutorial will: 	</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Generate a mesh from a segmented volume</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Place an array of sources and detectors on the mesh</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Set multiple parameters for the model</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Calculate the sensitivity </a:t>
            </a:r>
            <a:r>
              <a:rPr kumimoji="0" lang="en-US" sz="16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A</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for this model</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We will use a segmented volume, </a:t>
            </a:r>
            <a:r>
              <a:rPr kumimoji="0" lang="en-US" sz="18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Segmented_MNI152nl_on_MNI111_nifti</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found in </a:t>
            </a: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Support_Files</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/Atlases, to generate the head model.</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We will use the visual pad, </a:t>
            </a:r>
            <a:r>
              <a:rPr kumimoji="0" lang="en-US" sz="18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Pad_AdultV24x28.mat</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found in </a:t>
            </a: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Support_Files</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CA945477-5A92-9588-3A64-023473E9A1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80C270D9-9B1E-54AA-359E-876DC8FF124C}"/>
              </a:ext>
            </a:extLst>
          </p:cNvPr>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307757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4" name="Right Brace 3">
            <a:extLst>
              <a:ext uri="{FF2B5EF4-FFF2-40B4-BE49-F238E27FC236}">
                <a16:creationId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These steps are repeated for a low-density and high-density mesh</a:t>
            </a:r>
          </a:p>
        </p:txBody>
      </p:sp>
      <p:sp>
        <p:nvSpPr>
          <p:cNvPr id="7" name="Slide Number Placeholder 6">
            <a:extLst>
              <a:ext uri="{FF2B5EF4-FFF2-40B4-BE49-F238E27FC236}">
                <a16:creationId xmlns:a16="http://schemas.microsoft.com/office/drawing/2014/main" id="{8B16CDC7-14E9-387C-8DBE-994B578FA5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832476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963854"/>
            <a:ext cx="5940992" cy="588366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800100" lvl="1" indent="-342900" defTabSz="4572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a:t>
            </a: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6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sz="2000"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6812449" y="2057400"/>
            <a:ext cx="5379551" cy="4004865"/>
          </a:xfrm>
          <a:prstGeom prst="rect">
            <a:avLst/>
          </a:prstGeom>
        </p:spPr>
      </p:pic>
      <p:sp>
        <p:nvSpPr>
          <p:cNvPr id="3" name="Left Brace 2"/>
          <p:cNvSpPr/>
          <p:nvPr/>
        </p:nvSpPr>
        <p:spPr>
          <a:xfrm>
            <a:off x="6460193" y="2057401"/>
            <a:ext cx="435706" cy="2308412"/>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5770638"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19507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In Script</a:t>
            </a: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have you set your output directory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Some parameters for visualizations made in the script are set up here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4" name="TextBox 3">
            <a:extLst>
              <a:ext uri="{FF2B5EF4-FFF2-40B4-BE49-F238E27FC236}">
                <a16:creationId xmlns:a16="http://schemas.microsoft.com/office/drawing/2014/main" id="{16699E79-AC22-2FC9-2511-E03E92F1C655}"/>
              </a:ext>
            </a:extLst>
          </p:cNvPr>
          <p:cNvSpPr txBox="1"/>
          <p:nvPr/>
        </p:nvSpPr>
        <p:spPr>
          <a:xfrm>
            <a:off x="360130" y="3204131"/>
            <a:ext cx="8977596"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%Set Output Directory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%Change the path on the following line to whatever output directory you want to use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outputdir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put path to directory in between quotes</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cd(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outputdir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%Parameter Initialization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p.Cmap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='jet';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p.Scale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p.BG=[0,0,0];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pM.orientation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coord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pM.Cmap.P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='gray';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pM.EdgeColor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rmfield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'orientation');</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 make copy of params, to be used with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PlotSlices</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p:txBody>
      </p:sp>
      <p:sp>
        <p:nvSpPr>
          <p:cNvPr id="2" name="Slide Number Placeholder 1">
            <a:extLst>
              <a:ext uri="{FF2B5EF4-FFF2-40B4-BE49-F238E27FC236}">
                <a16:creationId xmlns:a16="http://schemas.microsoft.com/office/drawing/2014/main" id="{EBE26AA8-8520-53AF-D1C0-EF67A16ECE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6" name="TextBox 5"/>
          <p:cNvSpPr txBox="1"/>
          <p:nvPr/>
        </p:nvSpPr>
        <p:spPr>
          <a:xfrm>
            <a:off x="0" y="3204131"/>
            <a:ext cx="463588" cy="193899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23.</a:t>
            </a:r>
          </a:p>
          <a:p>
            <a:r>
              <a:rPr lang="en-US" sz="1200" b="1" dirty="0">
                <a:latin typeface="Courier New" panose="02070309020205020404" pitchFamily="49" charset="0"/>
                <a:cs typeface="Courier New" panose="02070309020205020404" pitchFamily="49" charset="0"/>
              </a:rPr>
              <a:t>24.</a:t>
            </a:r>
          </a:p>
          <a:p>
            <a:r>
              <a:rPr lang="en-US" sz="1200" b="1" dirty="0">
                <a:latin typeface="Courier New" panose="02070309020205020404" pitchFamily="49" charset="0"/>
                <a:cs typeface="Courier New" panose="02070309020205020404" pitchFamily="49" charset="0"/>
              </a:rPr>
              <a:t>25.</a:t>
            </a:r>
          </a:p>
          <a:p>
            <a:r>
              <a:rPr lang="en-US" sz="1200" b="1" dirty="0">
                <a:latin typeface="Courier New" panose="02070309020205020404" pitchFamily="49" charset="0"/>
                <a:cs typeface="Courier New" panose="02070309020205020404" pitchFamily="49" charset="0"/>
              </a:rPr>
              <a:t>26.</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28.</a:t>
            </a:r>
          </a:p>
          <a:p>
            <a:r>
              <a:rPr lang="en-US" sz="1200" b="1" dirty="0">
                <a:latin typeface="Courier New" panose="02070309020205020404" pitchFamily="49" charset="0"/>
                <a:cs typeface="Courier New" panose="02070309020205020404" pitchFamily="49" charset="0"/>
              </a:rPr>
              <a:t>29.</a:t>
            </a:r>
          </a:p>
          <a:p>
            <a:r>
              <a:rPr lang="en-US" sz="1200" b="1" dirty="0">
                <a:latin typeface="Courier New" panose="02070309020205020404" pitchFamily="49" charset="0"/>
                <a:cs typeface="Courier New" panose="02070309020205020404" pitchFamily="49" charset="0"/>
              </a:rPr>
              <a:t>30.</a:t>
            </a:r>
          </a:p>
          <a:p>
            <a:r>
              <a:rPr lang="en-US" sz="1200" b="1" dirty="0">
                <a:latin typeface="Courier New" panose="02070309020205020404" pitchFamily="49" charset="0"/>
                <a:cs typeface="Courier New" panose="02070309020205020404" pitchFamily="49" charset="0"/>
              </a:rPr>
              <a:t>31.</a:t>
            </a:r>
          </a:p>
        </p:txBody>
      </p:sp>
    </p:spTree>
    <p:extLst>
      <p:ext uri="{BB962C8B-B14F-4D97-AF65-F5344CB8AC3E}">
        <p14:creationId xmlns:p14="http://schemas.microsoft.com/office/powerpoint/2010/main" val="5841346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91775</TotalTime>
  <Words>7543</Words>
  <Application>Microsoft Office PowerPoint</Application>
  <PresentationFormat>Widescreen</PresentationFormat>
  <Paragraphs>1112</Paragraphs>
  <Slides>52</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Courier New</vt:lpstr>
      <vt:lpstr>Slack-Lato</vt:lpstr>
      <vt:lpstr>Trebuchet MS</vt:lpstr>
      <vt:lpstr>Wingdings 3</vt:lpstr>
      <vt:lpstr>Facet</vt:lpstr>
      <vt:lpstr>NeuroDOT</vt:lpstr>
      <vt:lpstr>PowerPoint Presentation</vt:lpstr>
      <vt:lpstr>PowerPoint Presentation</vt:lpstr>
      <vt:lpstr>Diffuse Optical Tomography</vt:lpstr>
      <vt:lpstr>Light Modeling Tutorials in NeuroDOT</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AlignMe Tutorial 1</vt:lpstr>
      <vt:lpstr>AlignMe Tutorial 2</vt:lpstr>
      <vt:lpstr>AlignMe Tutorial 3</vt:lpstr>
      <vt:lpstr>AlignMe Tutorial 4</vt:lpstr>
      <vt:lpstr>AlignMe Tutorial 5</vt:lpstr>
      <vt:lpstr>AlignMe Tutorial 6</vt:lpstr>
      <vt:lpstr>AlignMe Tutorial 7</vt:lpstr>
      <vt:lpstr>AlignMe Tutorial 8</vt:lpstr>
      <vt:lpstr>AlignMe Tutorial 9</vt:lpstr>
      <vt:lpstr>AlignMe Tutorial 10</vt:lpstr>
      <vt:lpstr>AlignMe Tutorial 11</vt:lpstr>
      <vt:lpstr>AlignMe Tutorial 12</vt:lpstr>
      <vt:lpstr>AlignMe Tutorial 13</vt:lpstr>
      <vt:lpstr>AlignMe Tutorial 14</vt:lpstr>
      <vt:lpstr>AlignMe Tutorial 15</vt:lpstr>
      <vt:lpstr>AlignMe Tutorial 16</vt:lpstr>
      <vt:lpstr>AlignMe Tutorial Potential Errors</vt:lpstr>
      <vt:lpstr>AlignMe Tutorial 17</vt:lpstr>
      <vt:lpstr>Examples with Common Commercial Array Designs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Emma Speh</cp:lastModifiedBy>
  <cp:revision>2066</cp:revision>
  <dcterms:created xsi:type="dcterms:W3CDTF">2016-10-13T23:27:35Z</dcterms:created>
  <dcterms:modified xsi:type="dcterms:W3CDTF">2024-03-06T15:46:24Z</dcterms:modified>
</cp:coreProperties>
</file>